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50"/>
  </p:notesMasterIdLst>
  <p:handoutMasterIdLst>
    <p:handoutMasterId r:id="rId51"/>
  </p:handoutMasterIdLst>
  <p:sldIdLst>
    <p:sldId id="342" r:id="rId2"/>
    <p:sldId id="352" r:id="rId3"/>
    <p:sldId id="511" r:id="rId4"/>
    <p:sldId id="258" r:id="rId5"/>
    <p:sldId id="260" r:id="rId6"/>
    <p:sldId id="492" r:id="rId7"/>
    <p:sldId id="259" r:id="rId8"/>
    <p:sldId id="493" r:id="rId9"/>
    <p:sldId id="494" r:id="rId10"/>
    <p:sldId id="261" r:id="rId11"/>
    <p:sldId id="502" r:id="rId12"/>
    <p:sldId id="262" r:id="rId13"/>
    <p:sldId id="269" r:id="rId14"/>
    <p:sldId id="263" r:id="rId15"/>
    <p:sldId id="503" r:id="rId16"/>
    <p:sldId id="264" r:id="rId17"/>
    <p:sldId id="495" r:id="rId18"/>
    <p:sldId id="282" r:id="rId19"/>
    <p:sldId id="508" r:id="rId20"/>
    <p:sldId id="283" r:id="rId21"/>
    <p:sldId id="462" r:id="rId22"/>
    <p:sldId id="278" r:id="rId23"/>
    <p:sldId id="279" r:id="rId24"/>
    <p:sldId id="496" r:id="rId25"/>
    <p:sldId id="497" r:id="rId26"/>
    <p:sldId id="271" r:id="rId27"/>
    <p:sldId id="463" r:id="rId28"/>
    <p:sldId id="270" r:id="rId29"/>
    <p:sldId id="498" r:id="rId30"/>
    <p:sldId id="290" r:id="rId31"/>
    <p:sldId id="504" r:id="rId32"/>
    <p:sldId id="505" r:id="rId33"/>
    <p:sldId id="506" r:id="rId34"/>
    <p:sldId id="499" r:id="rId35"/>
    <p:sldId id="500" r:id="rId36"/>
    <p:sldId id="501" r:id="rId37"/>
    <p:sldId id="513" r:id="rId38"/>
    <p:sldId id="507" r:id="rId39"/>
    <p:sldId id="324" r:id="rId40"/>
    <p:sldId id="460" r:id="rId41"/>
    <p:sldId id="461" r:id="rId42"/>
    <p:sldId id="512" r:id="rId43"/>
    <p:sldId id="325" r:id="rId44"/>
    <p:sldId id="383" r:id="rId45"/>
    <p:sldId id="302" r:id="rId46"/>
    <p:sldId id="509" r:id="rId47"/>
    <p:sldId id="510" r:id="rId48"/>
    <p:sldId id="457" r:id="rId49"/>
  </p:sldIdLst>
  <p:sldSz cx="9144000" cy="6858000" type="screen4x3"/>
  <p:notesSz cx="7099300" cy="10234613"/>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49"/>
    <p:restoredTop sz="81997"/>
  </p:normalViewPr>
  <p:slideViewPr>
    <p:cSldViewPr snapToGrid="0">
      <p:cViewPr varScale="1">
        <p:scale>
          <a:sx n="100" d="100"/>
          <a:sy n="100" d="100"/>
        </p:scale>
        <p:origin x="2488"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A1945CC1-FE51-9D8F-5DB9-50648F5B1325}"/>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ea typeface="+mn-ea"/>
                <a:cs typeface="+mn-cs"/>
              </a:defRPr>
            </a:lvl1pPr>
          </a:lstStyle>
          <a:p>
            <a:pPr>
              <a:defRPr/>
            </a:pPr>
            <a:endParaRPr lang="en-US"/>
          </a:p>
        </p:txBody>
      </p:sp>
      <p:sp>
        <p:nvSpPr>
          <p:cNvPr id="178179" name="Rectangle 3">
            <a:extLst>
              <a:ext uri="{FF2B5EF4-FFF2-40B4-BE49-F238E27FC236}">
                <a16:creationId xmlns:a16="http://schemas.microsoft.com/office/drawing/2014/main" id="{8051ABB9-A895-D1A9-9092-4E2C69F07DC3}"/>
              </a:ext>
            </a:extLst>
          </p:cNvPr>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ea typeface="+mn-ea"/>
                <a:cs typeface="+mn-cs"/>
              </a:defRPr>
            </a:lvl1pPr>
          </a:lstStyle>
          <a:p>
            <a:pPr>
              <a:defRPr/>
            </a:pPr>
            <a:endParaRPr lang="en-US"/>
          </a:p>
        </p:txBody>
      </p:sp>
      <p:sp>
        <p:nvSpPr>
          <p:cNvPr id="178180" name="Rectangle 4">
            <a:extLst>
              <a:ext uri="{FF2B5EF4-FFF2-40B4-BE49-F238E27FC236}">
                <a16:creationId xmlns:a16="http://schemas.microsoft.com/office/drawing/2014/main" id="{FEF04E60-803D-815F-A9C3-FB09C9748517}"/>
              </a:ext>
            </a:extLst>
          </p:cNvPr>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ea typeface="+mn-ea"/>
                <a:cs typeface="+mn-cs"/>
              </a:defRPr>
            </a:lvl1pPr>
          </a:lstStyle>
          <a:p>
            <a:pPr>
              <a:defRPr/>
            </a:pPr>
            <a:endParaRPr lang="en-US"/>
          </a:p>
        </p:txBody>
      </p:sp>
      <p:sp>
        <p:nvSpPr>
          <p:cNvPr id="178181" name="Rectangle 5">
            <a:extLst>
              <a:ext uri="{FF2B5EF4-FFF2-40B4-BE49-F238E27FC236}">
                <a16:creationId xmlns:a16="http://schemas.microsoft.com/office/drawing/2014/main" id="{B0E33CDE-4F51-A1BD-20FB-A9D817B001B5}"/>
              </a:ext>
            </a:extLst>
          </p:cNvPr>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pPr>
              <a:defRPr/>
            </a:pPr>
            <a:fld id="{23FFE79C-1F7A-E743-B913-30F572E2A656}" type="slidenum">
              <a:rPr lang="en-US" altLang="en-AT"/>
              <a:pPr>
                <a:defRPr/>
              </a:pPr>
              <a:t>‹#›</a:t>
            </a:fld>
            <a:endParaRPr lang="en-US" altLang="en-A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550C7608-F2E8-B454-67FB-2CA0758102B1}"/>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ea typeface="+mn-ea"/>
                <a:cs typeface="+mn-cs"/>
              </a:defRPr>
            </a:lvl1pPr>
          </a:lstStyle>
          <a:p>
            <a:pPr>
              <a:defRPr/>
            </a:pPr>
            <a:endParaRPr lang="en-US"/>
          </a:p>
        </p:txBody>
      </p:sp>
      <p:sp>
        <p:nvSpPr>
          <p:cNvPr id="103427" name="Rectangle 3">
            <a:extLst>
              <a:ext uri="{FF2B5EF4-FFF2-40B4-BE49-F238E27FC236}">
                <a16:creationId xmlns:a16="http://schemas.microsoft.com/office/drawing/2014/main" id="{65BF3B12-8938-BD06-DD02-3C7EC81FD65C}"/>
              </a:ext>
            </a:extLst>
          </p:cNvPr>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ea typeface="+mn-ea"/>
                <a:cs typeface="+mn-cs"/>
              </a:defRPr>
            </a:lvl1pPr>
          </a:lstStyle>
          <a:p>
            <a:pPr>
              <a:defRPr/>
            </a:pPr>
            <a:endParaRPr lang="en-US"/>
          </a:p>
        </p:txBody>
      </p:sp>
      <p:sp>
        <p:nvSpPr>
          <p:cNvPr id="2052" name="Rectangle 4">
            <a:extLst>
              <a:ext uri="{FF2B5EF4-FFF2-40B4-BE49-F238E27FC236}">
                <a16:creationId xmlns:a16="http://schemas.microsoft.com/office/drawing/2014/main" id="{32729EBB-2555-767C-8D0B-AC8090232E0A}"/>
              </a:ext>
            </a:extLst>
          </p:cNvPr>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9" name="Rectangle 5">
            <a:extLst>
              <a:ext uri="{FF2B5EF4-FFF2-40B4-BE49-F238E27FC236}">
                <a16:creationId xmlns:a16="http://schemas.microsoft.com/office/drawing/2014/main" id="{82FAE6A5-C2B1-BF27-D1BC-B908A19EB8E1}"/>
              </a:ext>
            </a:extLst>
          </p:cNvPr>
          <p:cNvSpPr>
            <a:spLocks noGrp="1" noChangeArrowheads="1"/>
          </p:cNvSpPr>
          <p:nvPr>
            <p:ph type="body" sz="quarter" idx="3"/>
          </p:nvPr>
        </p:nvSpPr>
        <p:spPr bwMode="auto">
          <a:xfrm>
            <a:off x="709613" y="4862513"/>
            <a:ext cx="5680075" cy="460375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ltLang="en-AT" noProof="0"/>
              <a:t>Textmasterformate durch Klicken bearbeiten</a:t>
            </a:r>
          </a:p>
          <a:p>
            <a:pPr lvl="1"/>
            <a:r>
              <a:rPr lang="en-US" altLang="en-AT" noProof="0"/>
              <a:t>Zweite Ebene</a:t>
            </a:r>
          </a:p>
          <a:p>
            <a:pPr lvl="2"/>
            <a:r>
              <a:rPr lang="en-US" altLang="en-AT" noProof="0"/>
              <a:t>Dritte Ebene</a:t>
            </a:r>
          </a:p>
          <a:p>
            <a:pPr lvl="3"/>
            <a:r>
              <a:rPr lang="en-US" altLang="en-AT" noProof="0"/>
              <a:t>Vierte Ebene</a:t>
            </a:r>
          </a:p>
          <a:p>
            <a:pPr lvl="4"/>
            <a:r>
              <a:rPr lang="en-US" altLang="en-AT" noProof="0"/>
              <a:t>Fünfte Ebene</a:t>
            </a:r>
          </a:p>
        </p:txBody>
      </p:sp>
      <p:sp>
        <p:nvSpPr>
          <p:cNvPr id="103430" name="Rectangle 6">
            <a:extLst>
              <a:ext uri="{FF2B5EF4-FFF2-40B4-BE49-F238E27FC236}">
                <a16:creationId xmlns:a16="http://schemas.microsoft.com/office/drawing/2014/main" id="{7CAA60BE-0F93-B1D3-F264-80CE2158AC5A}"/>
              </a:ext>
            </a:extLst>
          </p:cNvPr>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ea typeface="+mn-ea"/>
                <a:cs typeface="+mn-cs"/>
              </a:defRPr>
            </a:lvl1pPr>
          </a:lstStyle>
          <a:p>
            <a:pPr>
              <a:defRPr/>
            </a:pPr>
            <a:endParaRPr lang="en-US"/>
          </a:p>
        </p:txBody>
      </p:sp>
      <p:sp>
        <p:nvSpPr>
          <p:cNvPr id="103431" name="Rectangle 7">
            <a:extLst>
              <a:ext uri="{FF2B5EF4-FFF2-40B4-BE49-F238E27FC236}">
                <a16:creationId xmlns:a16="http://schemas.microsoft.com/office/drawing/2014/main" id="{D4E50EE9-C725-91E5-0226-B3F414DDE15D}"/>
              </a:ext>
            </a:extLst>
          </p:cNvPr>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vl1pPr>
          </a:lstStyle>
          <a:p>
            <a:pPr>
              <a:defRPr/>
            </a:pPr>
            <a:fld id="{63B0144A-C26C-FE40-BC76-3689BC0F55B4}" type="slidenum">
              <a:rPr lang="en-US" altLang="en-AT"/>
              <a:pPr>
                <a:defRPr/>
              </a:pPr>
              <a:t>‹#›</a:t>
            </a:fld>
            <a:endParaRPr lang="en-US" altLang="en-A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Statistical_inferenc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Sznajd_model"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Sociophysics#cite_note-14" TargetMode="External"/><Relationship Id="rId5" Type="http://schemas.openxmlformats.org/officeDocument/2006/relationships/hyperlink" Target="https://en.wikipedia.org/wiki/Social_validation" TargetMode="External"/><Relationship Id="rId4" Type="http://schemas.openxmlformats.org/officeDocument/2006/relationships/hyperlink" Target="https://en.wikipedia.org/wiki/Econophysics"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Sznajd_model"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en.wikipedia.org/wiki/Sociophysics#cite_note-14" TargetMode="External"/><Relationship Id="rId5" Type="http://schemas.openxmlformats.org/officeDocument/2006/relationships/hyperlink" Target="https://en.wikipedia.org/wiki/Social_validation" TargetMode="External"/><Relationship Id="rId4" Type="http://schemas.openxmlformats.org/officeDocument/2006/relationships/hyperlink" Target="https://en.wikipedia.org/wiki/Econophysic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a:extLst>
              <a:ext uri="{FF2B5EF4-FFF2-40B4-BE49-F238E27FC236}">
                <a16:creationId xmlns:a16="http://schemas.microsoft.com/office/drawing/2014/main" id="{2EACF43C-BB17-93D8-F653-3105FB0B984D}"/>
              </a:ext>
            </a:extLst>
          </p:cNvPr>
          <p:cNvSpPr>
            <a:spLocks noGrp="1" noRot="1" noChangeAspect="1" noChangeArrowheads="1" noTextEdit="1"/>
          </p:cNvSpPr>
          <p:nvPr>
            <p:ph type="sldImg"/>
          </p:nvPr>
        </p:nvSpPr>
        <p:spPr>
          <a:ln/>
        </p:spPr>
      </p:sp>
      <p:sp>
        <p:nvSpPr>
          <p:cNvPr id="8194" name="Notes Placeholder 2">
            <a:extLst>
              <a:ext uri="{FF2B5EF4-FFF2-40B4-BE49-F238E27FC236}">
                <a16:creationId xmlns:a16="http://schemas.microsoft.com/office/drawing/2014/main" id="{FE8E7E08-2CA3-EAA4-0360-98B8D073B5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57200" eaLnBrk="1" hangingPunct="1">
              <a:spcBef>
                <a:spcPct val="0"/>
              </a:spcBef>
            </a:pPr>
            <a:endParaRPr lang="en-US" altLang="en-AT">
              <a:latin typeface="Arial" panose="020B0604020202020204" pitchFamily="34" charset="0"/>
              <a:ea typeface="ＭＳ Ｐゴシック" panose="020B0600070205080204" pitchFamily="34" charset="-128"/>
            </a:endParaRPr>
          </a:p>
          <a:p>
            <a:pPr defTabSz="457200" eaLnBrk="1" hangingPunct="1">
              <a:spcBef>
                <a:spcPct val="0"/>
              </a:spcBef>
            </a:pPr>
            <a:r>
              <a:rPr lang="en-US" altLang="en-AT">
                <a:latin typeface="Arial" panose="020B0604020202020204" pitchFamily="34" charset="0"/>
                <a:ea typeface="ＭＳ Ｐゴシック" panose="020B0600070205080204" pitchFamily="34" charset="-128"/>
              </a:rPr>
              <a:t>Simulations </a:t>
            </a:r>
            <a:r>
              <a:rPr lang="en-US" altLang="en-AT">
                <a:latin typeface="Arial" panose="020B0604020202020204" pitchFamily="34" charset="0"/>
                <a:ea typeface="ＭＳ Ｐゴシック" panose="020B0600070205080204" pitchFamily="34" charset="-128"/>
                <a:sym typeface="Wingdings" pitchFamily="2" charset="2"/>
              </a:rPr>
              <a:t> analyzing large datasets / amazon machanical turk / survey research</a:t>
            </a:r>
          </a:p>
          <a:p>
            <a:pPr defTabSz="457200" eaLnBrk="1" hangingPunct="1">
              <a:spcBef>
                <a:spcPct val="0"/>
              </a:spcBef>
            </a:pPr>
            <a:endParaRPr lang="en-US" altLang="en-AT">
              <a:latin typeface="Arial" panose="020B0604020202020204" pitchFamily="34" charset="0"/>
              <a:ea typeface="ＭＳ Ｐゴシック" panose="020B0600070205080204" pitchFamily="34" charset="-128"/>
              <a:sym typeface="Wingdings" pitchFamily="2" charset="2"/>
            </a:endParaRPr>
          </a:p>
          <a:p>
            <a:pPr defTabSz="457200" eaLnBrk="1" hangingPunct="1">
              <a:spcBef>
                <a:spcPct val="0"/>
              </a:spcBef>
            </a:pPr>
            <a:r>
              <a:rPr lang="en-US" altLang="en-AT">
                <a:latin typeface="Arial" panose="020B0604020202020204" pitchFamily="34" charset="0"/>
                <a:ea typeface="ＭＳ Ｐゴシック" panose="020B0600070205080204" pitchFamily="34" charset="-128"/>
                <a:sym typeface="Wingdings" pitchFamily="2" charset="2"/>
              </a:rPr>
              <a:t>Design data: purpose of research</a:t>
            </a:r>
          </a:p>
          <a:p>
            <a:pPr defTabSz="457200" eaLnBrk="1" hangingPunct="1">
              <a:spcBef>
                <a:spcPct val="0"/>
              </a:spcBef>
            </a:pPr>
            <a:endParaRPr lang="en-US" altLang="en-AT">
              <a:latin typeface="Arial" panose="020B0604020202020204" pitchFamily="34" charset="0"/>
              <a:ea typeface="ＭＳ Ｐゴシック" panose="020B0600070205080204" pitchFamily="34" charset="-128"/>
              <a:sym typeface="Wingdings" pitchFamily="2" charset="2"/>
            </a:endParaRPr>
          </a:p>
          <a:p>
            <a:pPr defTabSz="457200" eaLnBrk="1" hangingPunct="1">
              <a:spcBef>
                <a:spcPct val="0"/>
              </a:spcBef>
            </a:pPr>
            <a:r>
              <a:rPr lang="en-US" altLang="en-AT">
                <a:latin typeface="Arial" panose="020B0604020202020204" pitchFamily="34" charset="0"/>
                <a:ea typeface="ＭＳ Ｐゴシック" panose="020B0600070205080204" pitchFamily="34" charset="-128"/>
                <a:sym typeface="Wingdings" pitchFamily="2" charset="2"/>
              </a:rPr>
              <a:t>Found data: harness the new capabilities, how x-rays change medicine ; complement not replacement</a:t>
            </a:r>
          </a:p>
          <a:p>
            <a:pPr defTabSz="457200" eaLnBrk="1" hangingPunct="1">
              <a:spcBef>
                <a:spcPct val="0"/>
              </a:spcBef>
            </a:pPr>
            <a:endParaRPr lang="en-US" altLang="en-AT">
              <a:latin typeface="Arial" panose="020B0604020202020204" pitchFamily="34" charset="0"/>
              <a:ea typeface="ＭＳ Ｐゴシック" panose="020B0600070205080204" pitchFamily="34" charset="-128"/>
              <a:sym typeface="Wingdings" pitchFamily="2" charset="2"/>
            </a:endParaRPr>
          </a:p>
          <a:p>
            <a:pPr defTabSz="457200" eaLnBrk="1" hangingPunct="1">
              <a:spcBef>
                <a:spcPct val="0"/>
              </a:spcBef>
            </a:pPr>
            <a:r>
              <a:rPr lang="en-US" altLang="en-AT">
                <a:latin typeface="Arial" panose="020B0604020202020204" pitchFamily="34" charset="0"/>
                <a:ea typeface="ＭＳ Ｐゴシック" panose="020B0600070205080204" pitchFamily="34" charset="-128"/>
                <a:sym typeface="Wingdings" pitchFamily="2" charset="2"/>
              </a:rPr>
              <a:t>Privacy, fairness, accountability, bias, inclusion</a:t>
            </a:r>
          </a:p>
          <a:p>
            <a:pPr defTabSz="457200" eaLnBrk="1" hangingPunct="1">
              <a:spcBef>
                <a:spcPct val="0"/>
              </a:spcBef>
            </a:pPr>
            <a:endParaRPr lang="en-US" altLang="en-AT">
              <a:latin typeface="Arial" panose="020B0604020202020204" pitchFamily="34" charset="0"/>
              <a:ea typeface="ＭＳ Ｐゴシック" panose="020B0600070205080204" pitchFamily="34" charset="-128"/>
              <a:sym typeface="Wingdings" pitchFamily="2" charset="2"/>
            </a:endParaRPr>
          </a:p>
          <a:p>
            <a:pPr defTabSz="457200" eaLnBrk="1" hangingPunct="1">
              <a:spcBef>
                <a:spcPct val="0"/>
              </a:spcBef>
            </a:pPr>
            <a:r>
              <a:rPr lang="en-US" altLang="en-AT">
                <a:latin typeface="Arial" panose="020B0604020202020204" pitchFamily="34" charset="0"/>
                <a:ea typeface="ＭＳ Ｐゴシック" panose="020B0600070205080204" pitchFamily="34" charset="-128"/>
                <a:sym typeface="Wingdings" pitchFamily="2" charset="2"/>
              </a:rPr>
              <a:t>Explanation rather than prediction </a:t>
            </a:r>
          </a:p>
          <a:p>
            <a:pPr defTabSz="457200" eaLnBrk="1" hangingPunct="1">
              <a:spcBef>
                <a:spcPct val="0"/>
              </a:spcBef>
            </a:pPr>
            <a:endParaRPr lang="en-US" altLang="en-AT">
              <a:latin typeface="Arial" panose="020B0604020202020204" pitchFamily="34" charset="0"/>
              <a:ea typeface="ＭＳ Ｐゴシック" panose="020B0600070205080204" pitchFamily="34" charset="-128"/>
              <a:sym typeface="Wingdings" pitchFamily="2" charset="2"/>
            </a:endParaRPr>
          </a:p>
          <a:p>
            <a:pPr defTabSz="457200" eaLnBrk="1" hangingPunct="1">
              <a:spcBef>
                <a:spcPct val="0"/>
              </a:spcBef>
            </a:pPr>
            <a:r>
              <a:rPr lang="en-US" altLang="en-AT">
                <a:latin typeface="Arial" panose="020B0604020202020204" pitchFamily="34" charset="0"/>
                <a:ea typeface="ＭＳ Ｐゴシック" panose="020B0600070205080204" pitchFamily="34" charset="-128"/>
                <a:sym typeface="Wingdings" pitchFamily="2" charset="2"/>
              </a:rPr>
              <a:t>Causal inference</a:t>
            </a:r>
          </a:p>
          <a:p>
            <a:pPr defTabSz="457200" eaLnBrk="1" hangingPunct="1">
              <a:spcBef>
                <a:spcPct val="0"/>
              </a:spcBef>
            </a:pPr>
            <a:endParaRPr lang="en-US" altLang="en-AT">
              <a:latin typeface="Arial" panose="020B0604020202020204" pitchFamily="34" charset="0"/>
              <a:ea typeface="ＭＳ Ｐゴシック" panose="020B0600070205080204" pitchFamily="34" charset="-128"/>
              <a:sym typeface="Wingdings" pitchFamily="2" charset="2"/>
            </a:endParaRPr>
          </a:p>
          <a:p>
            <a:pPr defTabSz="457200" eaLnBrk="1" hangingPunct="1">
              <a:spcBef>
                <a:spcPct val="0"/>
              </a:spcBef>
            </a:pPr>
            <a:r>
              <a:rPr lang="en-US" altLang="en-AT">
                <a:latin typeface="Arial" panose="020B0604020202020204" pitchFamily="34" charset="0"/>
                <a:ea typeface="ＭＳ Ｐゴシック" panose="020B0600070205080204" pitchFamily="34" charset="-128"/>
                <a:sym typeface="Wingdings" pitchFamily="2" charset="2"/>
              </a:rPr>
              <a:t>Inclusion approach: better not narrow it, we want all of the above if we wish to undrestand the complex world</a:t>
            </a:r>
            <a:endParaRPr lang="en-US" altLang="en-AT">
              <a:latin typeface="Arial" panose="020B0604020202020204" pitchFamily="34" charset="0"/>
              <a:ea typeface="ＭＳ Ｐゴシック" panose="020B0600070205080204" pitchFamily="34" charset="-128"/>
            </a:endParaRPr>
          </a:p>
        </p:txBody>
      </p:sp>
      <p:sp>
        <p:nvSpPr>
          <p:cNvPr id="8195" name="Slide Number Placeholder 3">
            <a:extLst>
              <a:ext uri="{FF2B5EF4-FFF2-40B4-BE49-F238E27FC236}">
                <a16:creationId xmlns:a16="http://schemas.microsoft.com/office/drawing/2014/main" id="{FCDF84E6-9658-27D8-6C3F-DA14B0B418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3246B91-B0FE-9B44-A706-BA555A664FD0}" type="slidenum">
              <a:rPr lang="en-US" altLang="en-AT" smtClean="0"/>
              <a:pPr/>
              <a:t>4</a:t>
            </a:fld>
            <a:endParaRPr lang="en-US" altLang="en-A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7050EFE6-BA59-397E-82EC-1C5EA16A7CCB}"/>
              </a:ext>
            </a:extLst>
          </p:cNvPr>
          <p:cNvSpPr>
            <a:spLocks noGrp="1" noRot="1" noChangeAspect="1" noChangeArrowheads="1" noTextEdit="1"/>
          </p:cNvSpPr>
          <p:nvPr>
            <p:ph type="sldImg"/>
          </p:nvPr>
        </p:nvSpPr>
        <p:spPr>
          <a:ln/>
        </p:spPr>
      </p:sp>
      <p:sp>
        <p:nvSpPr>
          <p:cNvPr id="28674" name="Notes Placeholder 2">
            <a:extLst>
              <a:ext uri="{FF2B5EF4-FFF2-40B4-BE49-F238E27FC236}">
                <a16:creationId xmlns:a16="http://schemas.microsoft.com/office/drawing/2014/main" id="{7B5C13C2-A745-B299-C696-FF205950A0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AT">
                <a:latin typeface="Arial" panose="020B0604020202020204" pitchFamily="34" charset="0"/>
                <a:ea typeface="ＭＳ Ｐゴシック" panose="020B0600070205080204" pitchFamily="34" charset="-128"/>
              </a:rPr>
              <a:t>Read about the history of Eugenics as a scientific discipline! </a:t>
            </a:r>
          </a:p>
          <a:p>
            <a:endParaRPr lang="en-US" altLang="en-AT">
              <a:latin typeface="Arial" panose="020B0604020202020204" pitchFamily="34" charset="0"/>
              <a:ea typeface="ＭＳ Ｐゴシック" panose="020B0600070205080204" pitchFamily="34" charset="-128"/>
            </a:endParaRPr>
          </a:p>
        </p:txBody>
      </p:sp>
      <p:sp>
        <p:nvSpPr>
          <p:cNvPr id="28675" name="Slide Number Placeholder 3">
            <a:extLst>
              <a:ext uri="{FF2B5EF4-FFF2-40B4-BE49-F238E27FC236}">
                <a16:creationId xmlns:a16="http://schemas.microsoft.com/office/drawing/2014/main" id="{858DA40A-51E0-3078-4EAC-B2F12822AC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2986E9B-184B-1F42-B4DB-CCFCD9F49AD0}" type="slidenum">
              <a:rPr lang="en-US" altLang="en-AT" smtClean="0"/>
              <a:pPr/>
              <a:t>15</a:t>
            </a:fld>
            <a:endParaRPr lang="en-US" altLang="en-AT"/>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CCE43D2E-7EC6-0D5E-9C65-1AA25E2CED37}"/>
              </a:ext>
            </a:extLst>
          </p:cNvPr>
          <p:cNvSpPr>
            <a:spLocks noGrp="1" noRot="1" noChangeAspect="1" noChangeArrowheads="1" noTextEdit="1"/>
          </p:cNvSpPr>
          <p:nvPr>
            <p:ph type="sldImg"/>
          </p:nvPr>
        </p:nvSpPr>
        <p:spPr>
          <a:ln/>
        </p:spPr>
      </p:sp>
      <p:sp>
        <p:nvSpPr>
          <p:cNvPr id="30722" name="Notes Placeholder 2">
            <a:extLst>
              <a:ext uri="{FF2B5EF4-FFF2-40B4-BE49-F238E27FC236}">
                <a16:creationId xmlns:a16="http://schemas.microsoft.com/office/drawing/2014/main" id="{54144856-DFE8-4963-5AAD-84CE0D1307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AT">
                <a:solidFill>
                  <a:srgbClr val="202122"/>
                </a:solidFill>
                <a:latin typeface="Arial" panose="020B0604020202020204" pitchFamily="34" charset="0"/>
                <a:ea typeface="ＭＳ Ｐゴシック" panose="020B0600070205080204" pitchFamily="34" charset="-128"/>
              </a:rPr>
              <a:t>A </a:t>
            </a:r>
            <a:r>
              <a:rPr lang="en-GB" altLang="en-AT" b="1">
                <a:solidFill>
                  <a:srgbClr val="202122"/>
                </a:solidFill>
                <a:latin typeface="Arial" panose="020B0604020202020204" pitchFamily="34" charset="0"/>
                <a:ea typeface="ＭＳ Ｐゴシック" panose="020B0600070205080204" pitchFamily="34" charset="-128"/>
              </a:rPr>
              <a:t>statistical hypothesis test</a:t>
            </a:r>
            <a:r>
              <a:rPr lang="en-GB" altLang="en-AT">
                <a:solidFill>
                  <a:srgbClr val="202122"/>
                </a:solidFill>
                <a:latin typeface="Arial" panose="020B0604020202020204" pitchFamily="34" charset="0"/>
                <a:ea typeface="ＭＳ Ｐゴシック" panose="020B0600070205080204" pitchFamily="34" charset="-128"/>
              </a:rPr>
              <a:t> is a method of </a:t>
            </a:r>
            <a:r>
              <a:rPr lang="en-GB" altLang="en-AT">
                <a:solidFill>
                  <a:srgbClr val="795CB2"/>
                </a:solidFill>
                <a:latin typeface="Arial" panose="020B0604020202020204" pitchFamily="34" charset="0"/>
                <a:ea typeface="ＭＳ Ｐゴシック" panose="020B0600070205080204" pitchFamily="34" charset="-128"/>
                <a:hlinkClick r:id="rId3" tooltip="Statistical inference"/>
              </a:rPr>
              <a:t>statistical inference</a:t>
            </a:r>
            <a:r>
              <a:rPr lang="en-GB" altLang="en-AT">
                <a:solidFill>
                  <a:srgbClr val="202122"/>
                </a:solidFill>
                <a:latin typeface="Arial" panose="020B0604020202020204" pitchFamily="34" charset="0"/>
                <a:ea typeface="ＭＳ Ｐゴシック" panose="020B0600070205080204" pitchFamily="34" charset="-128"/>
              </a:rPr>
              <a:t> used to decide whether the data at hand sufficiently support a particular hypothesis. Hypothesis testing allows us to make probabilistic statements about population parameters.</a:t>
            </a:r>
          </a:p>
          <a:p>
            <a:endParaRPr lang="en-GB" altLang="en-AT">
              <a:solidFill>
                <a:srgbClr val="202122"/>
              </a:solidFill>
              <a:latin typeface="Arial" panose="020B0604020202020204" pitchFamily="34" charset="0"/>
              <a:ea typeface="ＭＳ Ｐゴシック" panose="020B0600070205080204" pitchFamily="34" charset="-128"/>
            </a:endParaRPr>
          </a:p>
          <a:p>
            <a:r>
              <a:rPr lang="en-GB" altLang="en-AT">
                <a:solidFill>
                  <a:srgbClr val="202122"/>
                </a:solidFill>
                <a:latin typeface="Arial" panose="020B0604020202020204" pitchFamily="34" charset="0"/>
                <a:ea typeface="ＭＳ Ｐゴシック" panose="020B0600070205080204" pitchFamily="34" charset="-128"/>
              </a:rPr>
              <a:t>Things are becoming quantifyable; we now need numbers and data to quantitatively study the social world </a:t>
            </a:r>
          </a:p>
          <a:p>
            <a:br>
              <a:rPr lang="en-GB" altLang="en-AT">
                <a:latin typeface="Arial" panose="020B0604020202020204" pitchFamily="34" charset="0"/>
                <a:ea typeface="ＭＳ Ｐゴシック" panose="020B0600070205080204" pitchFamily="34" charset="-128"/>
              </a:rPr>
            </a:br>
            <a:endParaRPr lang="en-US" altLang="en-AT">
              <a:latin typeface="Arial" panose="020B0604020202020204" pitchFamily="34" charset="0"/>
              <a:ea typeface="ＭＳ Ｐゴシック" panose="020B0600070205080204" pitchFamily="34" charset="-128"/>
            </a:endParaRPr>
          </a:p>
        </p:txBody>
      </p:sp>
      <p:sp>
        <p:nvSpPr>
          <p:cNvPr id="30723" name="Slide Number Placeholder 3">
            <a:extLst>
              <a:ext uri="{FF2B5EF4-FFF2-40B4-BE49-F238E27FC236}">
                <a16:creationId xmlns:a16="http://schemas.microsoft.com/office/drawing/2014/main" id="{DBD86D3B-83DD-D481-391F-262D5AA776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87C4CF48-A9F4-6740-8206-4A616664A406}" type="slidenum">
              <a:rPr lang="en-US" altLang="en-AT" smtClean="0"/>
              <a:pPr/>
              <a:t>16</a:t>
            </a:fld>
            <a:endParaRPr lang="en-US" altLang="en-A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6C9824B0-D038-20A1-24C0-082DE1046718}"/>
              </a:ext>
            </a:extLst>
          </p:cNvPr>
          <p:cNvSpPr>
            <a:spLocks noGrp="1" noRot="1" noChangeAspect="1" noChangeArrowheads="1" noTextEdit="1"/>
          </p:cNvSpPr>
          <p:nvPr>
            <p:ph type="sldImg"/>
          </p:nvPr>
        </p:nvSpPr>
        <p:spPr>
          <a:ln/>
        </p:spPr>
      </p:sp>
      <p:sp>
        <p:nvSpPr>
          <p:cNvPr id="33794" name="Notes Placeholder 2">
            <a:extLst>
              <a:ext uri="{FF2B5EF4-FFF2-40B4-BE49-F238E27FC236}">
                <a16:creationId xmlns:a16="http://schemas.microsoft.com/office/drawing/2014/main" id="{E3DB98F2-9216-DC7E-1D79-EB454F90CD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AT">
                <a:latin typeface="Arial" panose="020B0604020202020204" pitchFamily="34" charset="0"/>
                <a:ea typeface="ＭＳ Ｐゴシック" panose="020B0600070205080204" pitchFamily="34" charset="-128"/>
              </a:rPr>
              <a:t>Now think about the time that social scientists had to rely on collecting datasets to study social phenomenon. One way would be census on a whole population. But that is time consuming and expensive. In that xase they had to rely on a survey of a sample of the population which might be bias or unreprestative</a:t>
            </a:r>
            <a:r>
              <a:rPr lang="mr-IN" altLang="en-AT">
                <a:latin typeface="Arial" panose="020B0604020202020204" pitchFamily="34" charset="0"/>
                <a:ea typeface="ＭＳ Ｐゴシック" panose="020B0600070205080204" pitchFamily="34" charset="-128"/>
              </a:rPr>
              <a:t>…</a:t>
            </a:r>
            <a:endParaRPr lang="de-AT" altLang="en-AT">
              <a:latin typeface="Arial" panose="020B0604020202020204" pitchFamily="34" charset="0"/>
              <a:ea typeface="ＭＳ Ｐゴシック" panose="020B0600070205080204" pitchFamily="34" charset="-128"/>
            </a:endParaRPr>
          </a:p>
          <a:p>
            <a:endParaRPr lang="de-AT" altLang="en-AT">
              <a:latin typeface="Arial" panose="020B0604020202020204" pitchFamily="34" charset="0"/>
              <a:ea typeface="ＭＳ Ｐゴシック" panose="020B0600070205080204" pitchFamily="34" charset="-128"/>
            </a:endParaRPr>
          </a:p>
          <a:p>
            <a:r>
              <a:rPr lang="de-AT" altLang="en-AT">
                <a:latin typeface="Arial" panose="020B0604020202020204" pitchFamily="34" charset="0"/>
                <a:ea typeface="ＭＳ Ｐゴシック" panose="020B0600070205080204" pitchFamily="34" charset="-128"/>
              </a:rPr>
              <a:t>Have you ever been interviewed in person or by phone? </a:t>
            </a:r>
            <a:endParaRPr lang="en-US" altLang="en-AT">
              <a:latin typeface="Arial" panose="020B0604020202020204" pitchFamily="34" charset="0"/>
              <a:ea typeface="ＭＳ Ｐゴシック" panose="020B0600070205080204" pitchFamily="34" charset="-128"/>
            </a:endParaRPr>
          </a:p>
        </p:txBody>
      </p:sp>
      <p:sp>
        <p:nvSpPr>
          <p:cNvPr id="33795" name="Slide Number Placeholder 3">
            <a:extLst>
              <a:ext uri="{FF2B5EF4-FFF2-40B4-BE49-F238E27FC236}">
                <a16:creationId xmlns:a16="http://schemas.microsoft.com/office/drawing/2014/main" id="{4D5881E9-B51D-7CA1-A389-E057DBEAFF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960478C-AA9A-A140-A619-D4C41F153A8E}" type="slidenum">
              <a:rPr lang="en-US" altLang="en-AT" smtClean="0"/>
              <a:pPr/>
              <a:t>18</a:t>
            </a:fld>
            <a:endParaRPr lang="en-US" altLang="en-A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2AE47B4E-0A04-1D97-6391-87876BA029F8}"/>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B497705D-C8CD-4862-19BB-F89D305183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AT">
                <a:latin typeface="Arial" panose="020B0604020202020204" pitchFamily="34" charset="0"/>
                <a:ea typeface="ＭＳ Ｐゴシック" panose="020B0600070205080204" pitchFamily="34" charset="-128"/>
              </a:rPr>
              <a:t>Now think about the time that social scientists had to rely on collecting datasets to study social phenomenon. One way would be census on a whole population. But that is time consuming and expensive. In that xase they had to rely on a survey of a sample of the population which might be bias or unreprestative</a:t>
            </a:r>
            <a:r>
              <a:rPr lang="mr-IN" altLang="en-AT">
                <a:latin typeface="Arial" panose="020B0604020202020204" pitchFamily="34" charset="0"/>
                <a:ea typeface="ＭＳ Ｐゴシック" panose="020B0600070205080204" pitchFamily="34" charset="-128"/>
              </a:rPr>
              <a:t>…</a:t>
            </a:r>
            <a:endParaRPr lang="de-AT" altLang="en-AT">
              <a:latin typeface="Arial" panose="020B0604020202020204" pitchFamily="34" charset="0"/>
              <a:ea typeface="ＭＳ Ｐゴシック" panose="020B0600070205080204" pitchFamily="34" charset="-128"/>
            </a:endParaRPr>
          </a:p>
          <a:p>
            <a:endParaRPr lang="de-AT" altLang="en-AT">
              <a:latin typeface="Arial" panose="020B0604020202020204" pitchFamily="34" charset="0"/>
              <a:ea typeface="ＭＳ Ｐゴシック" panose="020B0600070205080204" pitchFamily="34" charset="-128"/>
            </a:endParaRPr>
          </a:p>
          <a:p>
            <a:r>
              <a:rPr lang="de-AT" altLang="en-AT">
                <a:latin typeface="Arial" panose="020B0604020202020204" pitchFamily="34" charset="0"/>
                <a:ea typeface="ＭＳ Ｐゴシック" panose="020B0600070205080204" pitchFamily="34" charset="-128"/>
              </a:rPr>
              <a:t>Have you ever been interviewed in person or by phone? </a:t>
            </a:r>
            <a:endParaRPr lang="en-US" altLang="en-AT">
              <a:latin typeface="Arial" panose="020B0604020202020204" pitchFamily="34" charset="0"/>
              <a:ea typeface="ＭＳ Ｐゴシック" panose="020B0600070205080204" pitchFamily="34" charset="-128"/>
            </a:endParaRPr>
          </a:p>
        </p:txBody>
      </p:sp>
      <p:sp>
        <p:nvSpPr>
          <p:cNvPr id="35843" name="Slide Number Placeholder 3">
            <a:extLst>
              <a:ext uri="{FF2B5EF4-FFF2-40B4-BE49-F238E27FC236}">
                <a16:creationId xmlns:a16="http://schemas.microsoft.com/office/drawing/2014/main" id="{58705BD5-0DE9-8221-1B02-42CAF0CF9C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CF0AEEB-53B9-504C-BBCD-45F50067F06D}" type="slidenum">
              <a:rPr lang="en-US" altLang="en-AT" smtClean="0"/>
              <a:pPr/>
              <a:t>19</a:t>
            </a:fld>
            <a:endParaRPr lang="en-US" altLang="en-A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ADDF0265-A60C-C9FE-F4F0-7BFA24E917B4}"/>
              </a:ext>
            </a:extLst>
          </p:cNvPr>
          <p:cNvSpPr>
            <a:spLocks noGrp="1" noRot="1" noChangeAspect="1" noChangeArrowheads="1" noTextEdit="1"/>
          </p:cNvSpPr>
          <p:nvPr>
            <p:ph type="sldImg"/>
          </p:nvPr>
        </p:nvSpPr>
        <p:spPr>
          <a:ln/>
        </p:spPr>
      </p:sp>
      <p:sp>
        <p:nvSpPr>
          <p:cNvPr id="37890" name="Notes Placeholder 2">
            <a:extLst>
              <a:ext uri="{FF2B5EF4-FFF2-40B4-BE49-F238E27FC236}">
                <a16:creationId xmlns:a16="http://schemas.microsoft.com/office/drawing/2014/main" id="{95CE76A8-4297-A3F9-C899-A43CD67703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AT">
                <a:latin typeface="Arial" panose="020B0604020202020204" pitchFamily="34" charset="0"/>
                <a:ea typeface="ＭＳ Ｐゴシック" panose="020B0600070205080204" pitchFamily="34" charset="-128"/>
              </a:rPr>
              <a:t>Moreno one of the first scientists that coined sociograms</a:t>
            </a:r>
          </a:p>
          <a:p>
            <a:endParaRPr lang="en-US" altLang="en-AT">
              <a:latin typeface="Arial" panose="020B0604020202020204" pitchFamily="34" charset="0"/>
              <a:ea typeface="ＭＳ Ｐゴシック" panose="020B0600070205080204" pitchFamily="34" charset="-128"/>
            </a:endParaRPr>
          </a:p>
          <a:p>
            <a:r>
              <a:rPr lang="en-US" altLang="en-AT">
                <a:latin typeface="Arial" panose="020B0604020202020204" pitchFamily="34" charset="0"/>
                <a:ea typeface="ＭＳ Ｐゴシック" panose="020B0600070205080204" pitchFamily="34" charset="-128"/>
              </a:rPr>
              <a:t>Moreno used a sociogram to illustrate social attraction in a school. In this sociogram, boys are illustrated by triangles and girls are illustrated by circles. The directional arrows show attraction. Arrows with centered line are mutual attractions. Taken from page 35 of Ref</a:t>
            </a:r>
          </a:p>
        </p:txBody>
      </p:sp>
      <p:sp>
        <p:nvSpPr>
          <p:cNvPr id="37891" name="Slide Number Placeholder 3">
            <a:extLst>
              <a:ext uri="{FF2B5EF4-FFF2-40B4-BE49-F238E27FC236}">
                <a16:creationId xmlns:a16="http://schemas.microsoft.com/office/drawing/2014/main" id="{6891B2EC-D77D-27D2-7CA0-17F87B37C0F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AE1D857-92F7-0F44-B01D-EBB32E03AA8E}" type="slidenum">
              <a:rPr lang="en-US" altLang="en-AT" smtClean="0"/>
              <a:pPr/>
              <a:t>20</a:t>
            </a:fld>
            <a:endParaRPr lang="en-US" altLang="en-A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30B1580F-3E7C-4A7B-1B86-0B5358FE99FB}"/>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7749B71A-375D-95F8-8324-DA228085C17F}"/>
              </a:ext>
            </a:extLst>
          </p:cNvPr>
          <p:cNvSpPr>
            <a:spLocks noGrp="1"/>
          </p:cNvSpPr>
          <p:nvPr>
            <p:ph type="body" idx="1"/>
          </p:nvPr>
        </p:nvSpPr>
        <p:spPr/>
        <p:txBody>
          <a:bodyPr/>
          <a:lstStyle/>
          <a:p>
            <a:pPr eaLnBrk="1">
              <a:lnSpc>
                <a:spcPct val="120000"/>
              </a:lnSpc>
              <a:defRPr/>
            </a:pPr>
            <a:r>
              <a:rPr lang="en-US" altLang="de-DE" sz="2500" dirty="0">
                <a:cs typeface="+mn-cs"/>
              </a:rPr>
              <a:t>Garbology:</a:t>
            </a:r>
          </a:p>
          <a:p>
            <a:pPr lvl="1" eaLnBrk="1">
              <a:lnSpc>
                <a:spcPct val="120000"/>
              </a:lnSpc>
              <a:buFont typeface="Arial" panose="020B0604020202020204" pitchFamily="34" charset="0"/>
              <a:buChar char="•"/>
              <a:defRPr/>
            </a:pPr>
            <a:r>
              <a:rPr lang="en-GB" altLang="de-DE" sz="2100" dirty="0"/>
              <a:t>Survey data on alcohol consumption vs. number of empty alcohol containers appearing in garbage cans. The survey data underestimated consumption due to high refusal rate and exclusion of teenage drinkers</a:t>
            </a:r>
          </a:p>
          <a:p>
            <a:pPr lvl="1" eaLnBrk="1">
              <a:lnSpc>
                <a:spcPct val="120000"/>
              </a:lnSpc>
              <a:buFont typeface="Arial" panose="020B0604020202020204" pitchFamily="34" charset="0"/>
              <a:buChar char="•"/>
              <a:defRPr/>
            </a:pPr>
            <a:r>
              <a:rPr lang="en-US" altLang="de-DE" sz="2100" dirty="0"/>
              <a:t>Others: Condom wrappers 1976-1984, and beyond; Beer tabs vs. beer cans as evidence for recycling.</a:t>
            </a:r>
          </a:p>
          <a:p>
            <a:pPr lvl="1" eaLnBrk="1">
              <a:lnSpc>
                <a:spcPct val="120000"/>
              </a:lnSpc>
              <a:buFont typeface="Arial" panose="020B0604020202020204" pitchFamily="34" charset="0"/>
              <a:buChar char="•"/>
              <a:defRPr/>
            </a:pPr>
            <a:r>
              <a:rPr lang="en-US" altLang="de-DE" sz="2100" dirty="0"/>
              <a:t>In US, 4</a:t>
            </a:r>
            <a:r>
              <a:rPr lang="en-US" altLang="de-DE" sz="2100" baseline="30000" dirty="0"/>
              <a:t>th</a:t>
            </a:r>
            <a:r>
              <a:rPr lang="en-US" altLang="de-DE" sz="2100" dirty="0"/>
              <a:t> amendment issues</a:t>
            </a:r>
            <a:endParaRPr lang="en-US" altLang="en-AT" dirty="0">
              <a:ea typeface="ＭＳ Ｐゴシック" panose="020B0600070205080204" pitchFamily="34" charset="-128"/>
            </a:endParaRPr>
          </a:p>
          <a:p>
            <a:pPr eaLnBrk="1">
              <a:lnSpc>
                <a:spcPct val="83000"/>
              </a:lnSpc>
              <a:buFontTx/>
              <a:buChar char="•"/>
              <a:defRPr/>
            </a:pPr>
            <a:endParaRPr lang="en-US" altLang="en-AT" dirty="0">
              <a:ea typeface="ＭＳ Ｐゴシック" panose="020B0600070205080204" pitchFamily="34" charset="-128"/>
            </a:endParaRPr>
          </a:p>
          <a:p>
            <a:pPr eaLnBrk="1">
              <a:lnSpc>
                <a:spcPct val="83000"/>
              </a:lnSpc>
              <a:buFontTx/>
              <a:buChar char="•"/>
              <a:defRPr/>
            </a:pPr>
            <a:endParaRPr lang="en-US" altLang="en-AT" dirty="0">
              <a:ea typeface="ＭＳ Ｐゴシック" panose="020B0600070205080204" pitchFamily="34" charset="-128"/>
            </a:endParaRPr>
          </a:p>
          <a:p>
            <a:pPr eaLnBrk="1">
              <a:lnSpc>
                <a:spcPct val="83000"/>
              </a:lnSpc>
              <a:buFontTx/>
              <a:buChar char="•"/>
              <a:defRPr/>
            </a:pPr>
            <a:r>
              <a:rPr lang="en-US" altLang="en-AT" dirty="0">
                <a:ea typeface="ＭＳ Ｐゴシック" panose="020B0600070205080204" pitchFamily="34" charset="-128"/>
              </a:rPr>
              <a:t>Floor tiles around chick exhibit</a:t>
            </a:r>
          </a:p>
          <a:p>
            <a:pPr eaLnBrk="1">
              <a:lnSpc>
                <a:spcPct val="83000"/>
              </a:lnSpc>
              <a:buFontTx/>
              <a:buChar char="•"/>
              <a:defRPr/>
            </a:pPr>
            <a:r>
              <a:rPr lang="en-US" altLang="en-AT" dirty="0">
                <a:ea typeface="ＭＳ Ｐゴシック" panose="020B0600070205080204" pitchFamily="34" charset="-128"/>
              </a:rPr>
              <a:t>Popularity of gym </a:t>
            </a:r>
            <a:r>
              <a:rPr lang="en-US" altLang="en-AT" dirty="0" err="1">
                <a:ea typeface="ＭＳ Ｐゴシック" panose="020B0600070205080204" pitchFamily="34" charset="-128"/>
              </a:rPr>
              <a:t>apparati</a:t>
            </a:r>
            <a:r>
              <a:rPr lang="en-US" altLang="en-AT" dirty="0">
                <a:ea typeface="ＭＳ Ｐゴシック" panose="020B0600070205080204" pitchFamily="34" charset="-128"/>
              </a:rPr>
              <a:t> by chalk consumed</a:t>
            </a:r>
          </a:p>
          <a:p>
            <a:pPr eaLnBrk="1">
              <a:lnSpc>
                <a:spcPct val="83000"/>
              </a:lnSpc>
              <a:buFontTx/>
              <a:buChar char="•"/>
              <a:defRPr/>
            </a:pPr>
            <a:r>
              <a:rPr lang="en-US" altLang="en-AT" dirty="0">
                <a:ea typeface="ＭＳ Ｐゴシック" panose="020B0600070205080204" pitchFamily="34" charset="-128"/>
              </a:rPr>
              <a:t>Popularity of library books by smudges, finger marks etc.</a:t>
            </a:r>
          </a:p>
          <a:p>
            <a:pPr eaLnBrk="1">
              <a:lnSpc>
                <a:spcPct val="83000"/>
              </a:lnSpc>
              <a:buFontTx/>
              <a:buChar char="•"/>
              <a:defRPr/>
            </a:pPr>
            <a:r>
              <a:rPr lang="en-US" altLang="en-AT" dirty="0">
                <a:ea typeface="ＭＳ Ｐゴシック" panose="020B0600070205080204" pitchFamily="34" charset="-128"/>
              </a:rPr>
              <a:t>Leaflets in different languages in tourist sites</a:t>
            </a:r>
          </a:p>
          <a:p>
            <a:pPr eaLnBrk="1">
              <a:lnSpc>
                <a:spcPct val="83000"/>
              </a:lnSpc>
              <a:buFontTx/>
              <a:buChar char="•"/>
              <a:defRPr/>
            </a:pPr>
            <a:r>
              <a:rPr lang="en-US" altLang="en-AT" dirty="0">
                <a:ea typeface="ＭＳ Ｐゴシック" panose="020B0600070205080204" pitchFamily="34" charset="-128"/>
              </a:rPr>
              <a:t>Postcards in museum exhibits</a:t>
            </a:r>
          </a:p>
          <a:p>
            <a:pPr eaLnBrk="1">
              <a:lnSpc>
                <a:spcPct val="83000"/>
              </a:lnSpc>
              <a:buFontTx/>
              <a:buChar char="•"/>
              <a:defRPr/>
            </a:pPr>
            <a:r>
              <a:rPr lang="en-US" altLang="en-AT" dirty="0">
                <a:ea typeface="ＭＳ Ｐゴシック" panose="020B0600070205080204" pitchFamily="34" charset="-128"/>
              </a:rPr>
              <a:t>Paper tissue and cough medicine in campus store correlated with class attendance records</a:t>
            </a:r>
          </a:p>
          <a:p>
            <a:pPr eaLnBrk="1">
              <a:lnSpc>
                <a:spcPct val="83000"/>
              </a:lnSpc>
              <a:defRPr/>
            </a:pPr>
            <a:endParaRPr lang="en-US" altLang="en-AT" dirty="0">
              <a:ea typeface="ＭＳ Ｐゴシック" panose="020B0600070205080204" pitchFamily="34" charset="-128"/>
            </a:endParaRPr>
          </a:p>
          <a:p>
            <a:pPr>
              <a:defRPr/>
            </a:pPr>
            <a:endParaRPr lang="en-US" dirty="0"/>
          </a:p>
        </p:txBody>
      </p:sp>
      <p:sp>
        <p:nvSpPr>
          <p:cNvPr id="39939" name="Slide Number Placeholder 3">
            <a:extLst>
              <a:ext uri="{FF2B5EF4-FFF2-40B4-BE49-F238E27FC236}">
                <a16:creationId xmlns:a16="http://schemas.microsoft.com/office/drawing/2014/main" id="{8ACFEBEB-71B7-1CFA-D904-51F7DEA1F4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D6C8A92-7387-8B43-ADC9-1D83CBBEF758}" type="slidenum">
              <a:rPr lang="en-US" altLang="en-AT" smtClean="0"/>
              <a:pPr/>
              <a:t>21</a:t>
            </a:fld>
            <a:endParaRPr lang="en-US" altLang="en-A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D4F7025A-3A28-031A-3093-FADB13E02588}"/>
              </a:ext>
            </a:extLst>
          </p:cNvPr>
          <p:cNvSpPr>
            <a:spLocks noGrp="1" noRot="1" noChangeAspect="1" noChangeArrowheads="1" noTextEdit="1"/>
          </p:cNvSpPr>
          <p:nvPr>
            <p:ph type="sldImg"/>
          </p:nvPr>
        </p:nvSpPr>
        <p:spPr>
          <a:ln/>
        </p:spPr>
      </p:sp>
      <p:sp>
        <p:nvSpPr>
          <p:cNvPr id="41986" name="Notes Placeholder 2">
            <a:extLst>
              <a:ext uri="{FF2B5EF4-FFF2-40B4-BE49-F238E27FC236}">
                <a16:creationId xmlns:a16="http://schemas.microsoft.com/office/drawing/2014/main" id="{837C42FD-559E-EA04-EBE0-33AB4063725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57200" eaLnBrk="1" hangingPunct="1">
              <a:spcBef>
                <a:spcPct val="0"/>
              </a:spcBef>
            </a:pPr>
            <a:r>
              <a:rPr lang="de-DE" altLang="en-AT">
                <a:latin typeface="Arial" panose="020B0604020202020204" pitchFamily="34" charset="0"/>
                <a:ea typeface="ＭＳ Ｐゴシック" panose="020B0600070205080204" pitchFamily="34" charset="-128"/>
              </a:rPr>
              <a:t>People by just going afer their ordinary life, genertae and produce a large amount of data everyday. Passively or actively </a:t>
            </a:r>
          </a:p>
          <a:p>
            <a:pPr defTabSz="457200" eaLnBrk="1" hangingPunct="1">
              <a:spcBef>
                <a:spcPct val="0"/>
              </a:spcBef>
            </a:pPr>
            <a:endParaRPr lang="de-DE" altLang="en-AT">
              <a:latin typeface="Arial" panose="020B0604020202020204" pitchFamily="34" charset="0"/>
              <a:ea typeface="ＭＳ Ｐゴシック" panose="020B0600070205080204" pitchFamily="34" charset="-128"/>
            </a:endParaRPr>
          </a:p>
          <a:p>
            <a:pPr defTabSz="457200" eaLnBrk="1" hangingPunct="1">
              <a:spcBef>
                <a:spcPct val="0"/>
              </a:spcBef>
            </a:pPr>
            <a:r>
              <a:rPr lang="en-GB" altLang="en-AT">
                <a:latin typeface="Arial" panose="020B0604020202020204" pitchFamily="34" charset="0"/>
                <a:ea typeface="ＭＳ Ｐゴシック" panose="020B0600070205080204" pitchFamily="34" charset="-128"/>
              </a:rPr>
              <a:t>We</a:t>
            </a:r>
            <a:r>
              <a:rPr lang="de-DE" altLang="en-AT">
                <a:latin typeface="Arial" panose="020B0604020202020204" pitchFamily="34" charset="0"/>
                <a:ea typeface="ＭＳ Ｐゴシック" panose="020B0600070205080204" pitchFamily="34" charset="-128"/>
              </a:rPr>
              <a:t> do not only generate data actively (e.g. by uploading stuff on fb) but also passively by using smart devices.</a:t>
            </a:r>
            <a:endParaRPr lang="en-US" altLang="en-AT">
              <a:latin typeface="Arial" panose="020B0604020202020204" pitchFamily="34" charset="0"/>
              <a:ea typeface="ＭＳ Ｐゴシック" panose="020B0600070205080204" pitchFamily="34" charset="-128"/>
            </a:endParaRPr>
          </a:p>
          <a:p>
            <a:pPr defTabSz="457200"/>
            <a:endParaRPr lang="en-US" altLang="en-AT">
              <a:latin typeface="Arial" panose="020B0604020202020204" pitchFamily="34" charset="0"/>
              <a:ea typeface="ＭＳ Ｐゴシック" panose="020B0600070205080204" pitchFamily="34" charset="-128"/>
            </a:endParaRPr>
          </a:p>
        </p:txBody>
      </p:sp>
      <p:sp>
        <p:nvSpPr>
          <p:cNvPr id="41987" name="Slide Number Placeholder 3">
            <a:extLst>
              <a:ext uri="{FF2B5EF4-FFF2-40B4-BE49-F238E27FC236}">
                <a16:creationId xmlns:a16="http://schemas.microsoft.com/office/drawing/2014/main" id="{82E758DD-3D72-E383-ACD4-9667469204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DC40678-1ABA-1D40-AE47-E47E3B1D9121}" type="slidenum">
              <a:rPr lang="en-US" altLang="en-AT" smtClean="0"/>
              <a:pPr/>
              <a:t>22</a:t>
            </a:fld>
            <a:endParaRPr lang="en-US" altLang="en-AT"/>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8FAA1E68-29B2-1571-ED80-07CE1CE166B5}"/>
              </a:ext>
            </a:extLst>
          </p:cNvPr>
          <p:cNvSpPr>
            <a:spLocks noGrp="1" noRot="1" noChangeAspect="1" noChangeArrowheads="1" noTextEdit="1"/>
          </p:cNvSpPr>
          <p:nvPr>
            <p:ph type="sldImg"/>
          </p:nvPr>
        </p:nvSpPr>
        <p:spPr>
          <a:ln/>
        </p:spPr>
      </p:sp>
      <p:sp>
        <p:nvSpPr>
          <p:cNvPr id="44034" name="Notes Placeholder 2">
            <a:extLst>
              <a:ext uri="{FF2B5EF4-FFF2-40B4-BE49-F238E27FC236}">
                <a16:creationId xmlns:a16="http://schemas.microsoft.com/office/drawing/2014/main" id="{10C62BC6-6CCA-7E40-3065-73C62DC026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AT">
                <a:latin typeface="Arial" panose="020B0604020202020204" pitchFamily="34" charset="0"/>
                <a:ea typeface="ＭＳ Ｐゴシック" panose="020B0600070205080204" pitchFamily="34" charset="-128"/>
              </a:rPr>
              <a:t>Also the ways in which we are connected are revolutionized. People that we might connect via skype can be different than those we call or send emails </a:t>
            </a:r>
            <a:r>
              <a:rPr lang="mr-IN" altLang="en-AT">
                <a:latin typeface="Arial" panose="020B0604020202020204" pitchFamily="34" charset="0"/>
                <a:ea typeface="ＭＳ Ｐゴシック" panose="020B0600070205080204" pitchFamily="34" charset="-128"/>
              </a:rPr>
              <a:t>…</a:t>
            </a:r>
            <a:endParaRPr lang="en-US" altLang="en-AT">
              <a:latin typeface="Arial" panose="020B0604020202020204" pitchFamily="34" charset="0"/>
              <a:ea typeface="ＭＳ Ｐゴシック" panose="020B0600070205080204" pitchFamily="34" charset="-128"/>
            </a:endParaRPr>
          </a:p>
        </p:txBody>
      </p:sp>
      <p:sp>
        <p:nvSpPr>
          <p:cNvPr id="44035" name="Slide Number Placeholder 3">
            <a:extLst>
              <a:ext uri="{FF2B5EF4-FFF2-40B4-BE49-F238E27FC236}">
                <a16:creationId xmlns:a16="http://schemas.microsoft.com/office/drawing/2014/main" id="{DFCB3343-A8CA-EFE8-02BF-9CE15040B40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06027AE-CC6F-FA4C-A9F8-6839EE381F73}" type="slidenum">
              <a:rPr lang="en-US" altLang="en-AT" smtClean="0"/>
              <a:pPr/>
              <a:t>23</a:t>
            </a:fld>
            <a:endParaRPr lang="en-US" altLang="en-A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7AFBDB60-2290-C5CC-20DF-20B4EBD3C773}"/>
              </a:ext>
            </a:extLst>
          </p:cNvPr>
          <p:cNvSpPr>
            <a:spLocks noGrp="1" noRot="1" noChangeAspect="1" noChangeArrowheads="1" noTextEdit="1"/>
          </p:cNvSpPr>
          <p:nvPr>
            <p:ph type="sldImg"/>
          </p:nvPr>
        </p:nvSpPr>
        <p:spPr>
          <a:ln/>
        </p:spPr>
      </p:sp>
      <p:sp>
        <p:nvSpPr>
          <p:cNvPr id="46082" name="Notes Placeholder 2">
            <a:extLst>
              <a:ext uri="{FF2B5EF4-FFF2-40B4-BE49-F238E27FC236}">
                <a16:creationId xmlns:a16="http://schemas.microsoft.com/office/drawing/2014/main" id="{35E00481-9D2C-B73E-793D-74FB25D0EF0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AT">
                <a:solidFill>
                  <a:srgbClr val="202122"/>
                </a:solidFill>
                <a:latin typeface="Arial" panose="020B0604020202020204" pitchFamily="34" charset="0"/>
                <a:ea typeface="ＭＳ Ｐゴシック" panose="020B0600070205080204" pitchFamily="34" charset="-128"/>
              </a:rPr>
              <a:t>The </a:t>
            </a:r>
            <a:r>
              <a:rPr lang="en-GB" altLang="en-AT">
                <a:solidFill>
                  <a:srgbClr val="795CB2"/>
                </a:solidFill>
                <a:latin typeface="Arial" panose="020B0604020202020204" pitchFamily="34" charset="0"/>
                <a:ea typeface="ＭＳ Ｐゴシック" panose="020B0600070205080204" pitchFamily="34" charset="-128"/>
                <a:hlinkClick r:id="rId3" tooltip="Sznajd model"/>
              </a:rPr>
              <a:t>Sznajd model</a:t>
            </a:r>
            <a:r>
              <a:rPr lang="en-GB" altLang="en-AT">
                <a:solidFill>
                  <a:srgbClr val="202122"/>
                </a:solidFill>
                <a:latin typeface="Arial" panose="020B0604020202020204" pitchFamily="34" charset="0"/>
                <a:ea typeface="ＭＳ Ｐゴシック" panose="020B0600070205080204" pitchFamily="34" charset="-128"/>
              </a:rPr>
              <a:t> is an extension of the Ising model and is classified as an </a:t>
            </a:r>
            <a:r>
              <a:rPr lang="en-GB" altLang="en-AT">
                <a:solidFill>
                  <a:srgbClr val="795CB2"/>
                </a:solidFill>
                <a:latin typeface="Arial" panose="020B0604020202020204" pitchFamily="34" charset="0"/>
                <a:ea typeface="ＭＳ Ｐゴシック" panose="020B0600070205080204" pitchFamily="34" charset="-128"/>
                <a:hlinkClick r:id="rId4" tooltip="Econophysics"/>
              </a:rPr>
              <a:t>econophysics</a:t>
            </a:r>
            <a:r>
              <a:rPr lang="en-GB" altLang="en-AT">
                <a:solidFill>
                  <a:srgbClr val="202122"/>
                </a:solidFill>
                <a:latin typeface="Arial" panose="020B0604020202020204" pitchFamily="34" charset="0"/>
                <a:ea typeface="ＭＳ Ｐゴシック" panose="020B0600070205080204" pitchFamily="34" charset="-128"/>
              </a:rPr>
              <a:t> model. It emphasizes the alignment of the neighboring spins in a phenomenon called "</a:t>
            </a:r>
            <a:r>
              <a:rPr lang="en-GB" altLang="en-AT">
                <a:solidFill>
                  <a:srgbClr val="795CB2"/>
                </a:solidFill>
                <a:latin typeface="Arial" panose="020B0604020202020204" pitchFamily="34" charset="0"/>
                <a:ea typeface="ＭＳ Ｐゴシック" panose="020B0600070205080204" pitchFamily="34" charset="-128"/>
                <a:hlinkClick r:id="rId5" tooltip="Social validation"/>
              </a:rPr>
              <a:t>social validation</a:t>
            </a:r>
            <a:r>
              <a:rPr lang="en-GB" altLang="en-AT">
                <a:solidFill>
                  <a:srgbClr val="202122"/>
                </a:solidFill>
                <a:latin typeface="Arial" panose="020B0604020202020204" pitchFamily="34" charset="0"/>
                <a:ea typeface="ＭＳ Ｐゴシック" panose="020B0600070205080204" pitchFamily="34" charset="-128"/>
              </a:rPr>
              <a:t>".</a:t>
            </a:r>
            <a:r>
              <a:rPr lang="en-GB" altLang="en-AT" baseline="30000">
                <a:solidFill>
                  <a:srgbClr val="795CB2"/>
                </a:solidFill>
                <a:latin typeface="Arial" panose="020B0604020202020204" pitchFamily="34" charset="0"/>
                <a:ea typeface="ＭＳ Ｐゴシック" panose="020B0600070205080204" pitchFamily="34" charset="-128"/>
                <a:hlinkClick r:id="rId6"/>
              </a:rPr>
              <a:t>[14]</a:t>
            </a:r>
            <a:r>
              <a:rPr lang="en-GB" altLang="en-AT">
                <a:solidFill>
                  <a:srgbClr val="202122"/>
                </a:solidFill>
                <a:latin typeface="Arial" panose="020B0604020202020204" pitchFamily="34" charset="0"/>
                <a:ea typeface="ＭＳ Ｐゴシック" panose="020B0600070205080204" pitchFamily="34" charset="-128"/>
              </a:rPr>
              <a:t> It follows the same properties as the Ising model and is extended to observe the patterns of opinion dynamics as a whole, rather than focusing on just voter dynamics.  </a:t>
            </a:r>
          </a:p>
          <a:p>
            <a:br>
              <a:rPr lang="en-GB" altLang="en-AT">
                <a:latin typeface="Arial" panose="020B0604020202020204" pitchFamily="34" charset="0"/>
                <a:ea typeface="ＭＳ Ｐゴシック" panose="020B0600070205080204" pitchFamily="34" charset="-128"/>
              </a:rPr>
            </a:br>
            <a:endParaRPr lang="en-US" altLang="en-AT">
              <a:latin typeface="Arial" panose="020B0604020202020204" pitchFamily="34" charset="0"/>
              <a:ea typeface="ＭＳ Ｐゴシック" panose="020B0600070205080204" pitchFamily="34" charset="-128"/>
            </a:endParaRPr>
          </a:p>
        </p:txBody>
      </p:sp>
      <p:sp>
        <p:nvSpPr>
          <p:cNvPr id="46083" name="Slide Number Placeholder 3">
            <a:extLst>
              <a:ext uri="{FF2B5EF4-FFF2-40B4-BE49-F238E27FC236}">
                <a16:creationId xmlns:a16="http://schemas.microsoft.com/office/drawing/2014/main" id="{BE053944-20D5-2B10-D116-0B92C3A6BB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A2F7049-DB0F-854C-8D27-98F327AE2B2A}" type="slidenum">
              <a:rPr lang="en-US" altLang="en-AT" smtClean="0"/>
              <a:pPr/>
              <a:t>24</a:t>
            </a:fld>
            <a:endParaRPr lang="en-US" altLang="en-A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E715D826-A89E-89B9-B520-47001D32EBE2}"/>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EBEBD234-209B-309B-C2A1-17908BFA96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AT">
                <a:solidFill>
                  <a:srgbClr val="202122"/>
                </a:solidFill>
                <a:latin typeface="Arial" panose="020B0604020202020204" pitchFamily="34" charset="0"/>
                <a:ea typeface="ＭＳ Ｐゴシック" panose="020B0600070205080204" pitchFamily="34" charset="-128"/>
              </a:rPr>
              <a:t>The </a:t>
            </a:r>
            <a:r>
              <a:rPr lang="en-GB" altLang="en-AT">
                <a:solidFill>
                  <a:srgbClr val="795CB2"/>
                </a:solidFill>
                <a:latin typeface="Arial" panose="020B0604020202020204" pitchFamily="34" charset="0"/>
                <a:ea typeface="ＭＳ Ｐゴシック" panose="020B0600070205080204" pitchFamily="34" charset="-128"/>
                <a:hlinkClick r:id="rId3" tooltip="Sznajd model"/>
              </a:rPr>
              <a:t>Sznajd model</a:t>
            </a:r>
            <a:r>
              <a:rPr lang="en-GB" altLang="en-AT">
                <a:solidFill>
                  <a:srgbClr val="202122"/>
                </a:solidFill>
                <a:latin typeface="Arial" panose="020B0604020202020204" pitchFamily="34" charset="0"/>
                <a:ea typeface="ＭＳ Ｐゴシック" panose="020B0600070205080204" pitchFamily="34" charset="-128"/>
              </a:rPr>
              <a:t> is an extension of the Ising model and is classified as an </a:t>
            </a:r>
            <a:r>
              <a:rPr lang="en-GB" altLang="en-AT">
                <a:solidFill>
                  <a:srgbClr val="795CB2"/>
                </a:solidFill>
                <a:latin typeface="Arial" panose="020B0604020202020204" pitchFamily="34" charset="0"/>
                <a:ea typeface="ＭＳ Ｐゴシック" panose="020B0600070205080204" pitchFamily="34" charset="-128"/>
                <a:hlinkClick r:id="rId4" tooltip="Econophysics"/>
              </a:rPr>
              <a:t>econophysics</a:t>
            </a:r>
            <a:r>
              <a:rPr lang="en-GB" altLang="en-AT">
                <a:solidFill>
                  <a:srgbClr val="202122"/>
                </a:solidFill>
                <a:latin typeface="Arial" panose="020B0604020202020204" pitchFamily="34" charset="0"/>
                <a:ea typeface="ＭＳ Ｐゴシック" panose="020B0600070205080204" pitchFamily="34" charset="-128"/>
              </a:rPr>
              <a:t> model. It emphasizes the alignment of the neighboring spins in a phenomenon called "</a:t>
            </a:r>
            <a:r>
              <a:rPr lang="en-GB" altLang="en-AT">
                <a:solidFill>
                  <a:srgbClr val="795CB2"/>
                </a:solidFill>
                <a:latin typeface="Arial" panose="020B0604020202020204" pitchFamily="34" charset="0"/>
                <a:ea typeface="ＭＳ Ｐゴシック" panose="020B0600070205080204" pitchFamily="34" charset="-128"/>
                <a:hlinkClick r:id="rId5" tooltip="Social validation"/>
              </a:rPr>
              <a:t>social validation</a:t>
            </a:r>
            <a:r>
              <a:rPr lang="en-GB" altLang="en-AT">
                <a:solidFill>
                  <a:srgbClr val="202122"/>
                </a:solidFill>
                <a:latin typeface="Arial" panose="020B0604020202020204" pitchFamily="34" charset="0"/>
                <a:ea typeface="ＭＳ Ｐゴシック" panose="020B0600070205080204" pitchFamily="34" charset="-128"/>
              </a:rPr>
              <a:t>".</a:t>
            </a:r>
            <a:r>
              <a:rPr lang="en-GB" altLang="en-AT" baseline="30000">
                <a:solidFill>
                  <a:srgbClr val="795CB2"/>
                </a:solidFill>
                <a:latin typeface="Arial" panose="020B0604020202020204" pitchFamily="34" charset="0"/>
                <a:ea typeface="ＭＳ Ｐゴシック" panose="020B0600070205080204" pitchFamily="34" charset="-128"/>
                <a:hlinkClick r:id="rId6"/>
              </a:rPr>
              <a:t>[14]</a:t>
            </a:r>
            <a:r>
              <a:rPr lang="en-GB" altLang="en-AT">
                <a:solidFill>
                  <a:srgbClr val="202122"/>
                </a:solidFill>
                <a:latin typeface="Arial" panose="020B0604020202020204" pitchFamily="34" charset="0"/>
                <a:ea typeface="ＭＳ Ｐゴシック" panose="020B0600070205080204" pitchFamily="34" charset="-128"/>
              </a:rPr>
              <a:t> It follows the same properties as the Ising model and is extended to observe the patterns of opinion dynamics as a whole, rather than focusing on just voter dynamics.  </a:t>
            </a:r>
          </a:p>
          <a:p>
            <a:br>
              <a:rPr lang="en-GB" altLang="en-AT">
                <a:latin typeface="Arial" panose="020B0604020202020204" pitchFamily="34" charset="0"/>
                <a:ea typeface="ＭＳ Ｐゴシック" panose="020B0600070205080204" pitchFamily="34" charset="-128"/>
              </a:rPr>
            </a:br>
            <a:endParaRPr lang="en-US" altLang="en-AT">
              <a:latin typeface="Arial" panose="020B0604020202020204" pitchFamily="34" charset="0"/>
              <a:ea typeface="ＭＳ Ｐゴシック" panose="020B0600070205080204" pitchFamily="34" charset="-128"/>
            </a:endParaRPr>
          </a:p>
        </p:txBody>
      </p:sp>
      <p:sp>
        <p:nvSpPr>
          <p:cNvPr id="48131" name="Slide Number Placeholder 3">
            <a:extLst>
              <a:ext uri="{FF2B5EF4-FFF2-40B4-BE49-F238E27FC236}">
                <a16:creationId xmlns:a16="http://schemas.microsoft.com/office/drawing/2014/main" id="{0AF0AC12-9B4D-05C8-F872-BFDA402E08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48327D9-7680-CF46-932B-2EE409E935D9}" type="slidenum">
              <a:rPr lang="en-US" altLang="en-AT" smtClean="0"/>
              <a:pPr/>
              <a:t>25</a:t>
            </a:fld>
            <a:endParaRPr lang="en-US" altLang="en-A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Slide Image Placeholder 1">
            <a:extLst>
              <a:ext uri="{FF2B5EF4-FFF2-40B4-BE49-F238E27FC236}">
                <a16:creationId xmlns:a16="http://schemas.microsoft.com/office/drawing/2014/main" id="{03E16E8A-BA31-569B-86CC-82DBA3FD675A}"/>
              </a:ext>
            </a:extLst>
          </p:cNvPr>
          <p:cNvSpPr>
            <a:spLocks noGrp="1" noRot="1" noChangeAspect="1" noChangeArrowheads="1" noTextEdit="1"/>
          </p:cNvSpPr>
          <p:nvPr>
            <p:ph type="sldImg"/>
          </p:nvPr>
        </p:nvSpPr>
        <p:spPr>
          <a:ln/>
        </p:spPr>
      </p:sp>
      <p:sp>
        <p:nvSpPr>
          <p:cNvPr id="10242" name="Notes Placeholder 2">
            <a:extLst>
              <a:ext uri="{FF2B5EF4-FFF2-40B4-BE49-F238E27FC236}">
                <a16:creationId xmlns:a16="http://schemas.microsoft.com/office/drawing/2014/main" id="{18D29C1E-667A-9D03-C2B5-C6B1A43025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AT">
              <a:latin typeface="Arial" panose="020B0604020202020204" pitchFamily="34" charset="0"/>
              <a:ea typeface="ＭＳ Ｐゴシック" panose="020B0600070205080204" pitchFamily="34" charset="-128"/>
            </a:endParaRPr>
          </a:p>
          <a:p>
            <a:r>
              <a:rPr lang="en-US" altLang="en-AT">
                <a:latin typeface="Arial" panose="020B0604020202020204" pitchFamily="34" charset="0"/>
                <a:ea typeface="ＭＳ Ｐゴシック" panose="020B0600070205080204" pitchFamily="34" charset="-128"/>
              </a:rPr>
              <a:t>The availability of these new datasets opens up exciting new opportunities to work towards a quantitative understanding of our complex social systems, within the realms of a new discipline known as Computational Social Science. </a:t>
            </a:r>
          </a:p>
          <a:p>
            <a:endParaRPr lang="en-US" altLang="en-AT">
              <a:latin typeface="Arial" panose="020B0604020202020204" pitchFamily="34" charset="0"/>
              <a:ea typeface="ＭＳ Ｐゴシック" panose="020B0600070205080204" pitchFamily="34" charset="-128"/>
            </a:endParaRPr>
          </a:p>
          <a:p>
            <a:endParaRPr lang="en-US" altLang="en-AT">
              <a:latin typeface="Arial" panose="020B0604020202020204" pitchFamily="34" charset="0"/>
              <a:ea typeface="ＭＳ Ｐゴシック" panose="020B0600070205080204" pitchFamily="34" charset="-128"/>
            </a:endParaRPr>
          </a:p>
          <a:p>
            <a:endParaRPr lang="en-US" altLang="en-AT">
              <a:latin typeface="Arial" panose="020B0604020202020204" pitchFamily="34" charset="0"/>
              <a:ea typeface="ＭＳ Ｐゴシック" panose="020B0600070205080204" pitchFamily="34" charset="-128"/>
            </a:endParaRPr>
          </a:p>
          <a:p>
            <a:endParaRPr lang="en-US" altLang="en-AT">
              <a:latin typeface="Arial" panose="020B0604020202020204" pitchFamily="34" charset="0"/>
              <a:ea typeface="ＭＳ Ｐゴシック" panose="020B0600070205080204" pitchFamily="34" charset="-128"/>
            </a:endParaRPr>
          </a:p>
          <a:p>
            <a:endParaRPr lang="en-US" altLang="en-AT">
              <a:latin typeface="Arial" panose="020B0604020202020204" pitchFamily="34" charset="0"/>
              <a:ea typeface="ＭＳ Ｐゴシック" panose="020B0600070205080204" pitchFamily="34" charset="-128"/>
            </a:endParaRPr>
          </a:p>
        </p:txBody>
      </p:sp>
      <p:sp>
        <p:nvSpPr>
          <p:cNvPr id="10243" name="Slide Number Placeholder 3">
            <a:extLst>
              <a:ext uri="{FF2B5EF4-FFF2-40B4-BE49-F238E27FC236}">
                <a16:creationId xmlns:a16="http://schemas.microsoft.com/office/drawing/2014/main" id="{EBA3874B-EA3B-DFEC-4621-E104C84B7E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F4C7A4C-F9DD-2348-A707-3151E5D405CF}" type="slidenum">
              <a:rPr lang="en-US" altLang="en-AT" smtClean="0"/>
              <a:pPr/>
              <a:t>5</a:t>
            </a:fld>
            <a:endParaRPr lang="en-US" altLang="en-AT"/>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3090E336-320A-5FBD-71AE-B4A90D90DCA8}"/>
              </a:ext>
            </a:extLst>
          </p:cNvPr>
          <p:cNvSpPr>
            <a:spLocks noGrp="1" noRot="1" noChangeAspect="1" noChangeArrowheads="1" noTextEdit="1"/>
          </p:cNvSpPr>
          <p:nvPr>
            <p:ph type="sldImg"/>
          </p:nvPr>
        </p:nvSpPr>
        <p:spPr>
          <a:ln/>
        </p:spPr>
      </p:sp>
      <p:sp>
        <p:nvSpPr>
          <p:cNvPr id="50178" name="Notes Placeholder 2">
            <a:extLst>
              <a:ext uri="{FF2B5EF4-FFF2-40B4-BE49-F238E27FC236}">
                <a16:creationId xmlns:a16="http://schemas.microsoft.com/office/drawing/2014/main" id="{A4C571EB-EF20-B49F-4B2B-E97208E0BF7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AT">
              <a:latin typeface="Arial" panose="020B0604020202020204" pitchFamily="34" charset="0"/>
              <a:ea typeface="ＭＳ Ｐゴシック" panose="020B0600070205080204" pitchFamily="34" charset="-128"/>
            </a:endParaRPr>
          </a:p>
        </p:txBody>
      </p:sp>
      <p:sp>
        <p:nvSpPr>
          <p:cNvPr id="50179" name="Slide Number Placeholder 3">
            <a:extLst>
              <a:ext uri="{FF2B5EF4-FFF2-40B4-BE49-F238E27FC236}">
                <a16:creationId xmlns:a16="http://schemas.microsoft.com/office/drawing/2014/main" id="{E523D9B7-2057-C2D6-8961-8D3CBB0961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93DF9D92-59CD-6B47-904F-33DABFBB73C3}" type="slidenum">
              <a:rPr lang="en-US" altLang="en-AT" smtClean="0"/>
              <a:pPr/>
              <a:t>26</a:t>
            </a:fld>
            <a:endParaRPr lang="en-US" altLang="en-AT"/>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Folienbildplatzhalter 1">
            <a:extLst>
              <a:ext uri="{FF2B5EF4-FFF2-40B4-BE49-F238E27FC236}">
                <a16:creationId xmlns:a16="http://schemas.microsoft.com/office/drawing/2014/main" id="{93A3D228-639D-A29D-5ECE-F14FB49FF780}"/>
              </a:ext>
            </a:extLst>
          </p:cNvPr>
          <p:cNvSpPr>
            <a:spLocks noGrp="1" noRot="1" noChangeAspect="1" noChangeArrowheads="1" noTextEdit="1"/>
          </p:cNvSpPr>
          <p:nvPr>
            <p:ph type="sldImg"/>
          </p:nvPr>
        </p:nvSpPr>
        <p:spPr>
          <a:ln/>
        </p:spPr>
      </p:sp>
      <p:sp>
        <p:nvSpPr>
          <p:cNvPr id="52226" name="Notizenplatzhalter 2">
            <a:extLst>
              <a:ext uri="{FF2B5EF4-FFF2-40B4-BE49-F238E27FC236}">
                <a16:creationId xmlns:a16="http://schemas.microsoft.com/office/drawing/2014/main" id="{703FB5B5-090E-2C43-4789-F96943EE5B3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89013" eaLnBrk="1" hangingPunct="1">
              <a:spcBef>
                <a:spcPct val="0"/>
              </a:spcBef>
            </a:pPr>
            <a:r>
              <a:rPr lang="de-DE" altLang="en-AT">
                <a:latin typeface="Arial" panose="020B0604020202020204" pitchFamily="34" charset="0"/>
                <a:ea typeface="ＭＳ Ｐゴシック" panose="020B0600070205080204" pitchFamily="34" charset="-128"/>
              </a:rPr>
              <a:t>Offline phenomena spill over the online world.</a:t>
            </a:r>
          </a:p>
          <a:p>
            <a:pPr defTabSz="989013"/>
            <a:endParaRPr lang="de-DE" altLang="en-AT">
              <a:latin typeface="Arial" panose="020B0604020202020204" pitchFamily="34" charset="0"/>
              <a:ea typeface="ＭＳ Ｐゴシック" panose="020B0600070205080204" pitchFamily="34" charset="-128"/>
            </a:endParaRPr>
          </a:p>
        </p:txBody>
      </p:sp>
      <p:sp>
        <p:nvSpPr>
          <p:cNvPr id="52227" name="Foliennummernplatzhalter 3">
            <a:extLst>
              <a:ext uri="{FF2B5EF4-FFF2-40B4-BE49-F238E27FC236}">
                <a16:creationId xmlns:a16="http://schemas.microsoft.com/office/drawing/2014/main" id="{CB19C7A4-737A-5739-B218-EA307DD1143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667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667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667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667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4F3BF7CF-94F9-AD4A-A163-20AFD689076B}" type="slidenum">
              <a:rPr lang="de-DE" altLang="en-AT" sz="1300" smtClean="0"/>
              <a:pPr>
                <a:spcBef>
                  <a:spcPct val="0"/>
                </a:spcBef>
              </a:pPr>
              <a:t>27</a:t>
            </a:fld>
            <a:endParaRPr lang="de-DE" altLang="en-AT"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a:extLst>
              <a:ext uri="{FF2B5EF4-FFF2-40B4-BE49-F238E27FC236}">
                <a16:creationId xmlns:a16="http://schemas.microsoft.com/office/drawing/2014/main" id="{BCB9A225-9A69-058C-1E5D-B952496C1D80}"/>
              </a:ext>
            </a:extLst>
          </p:cNvPr>
          <p:cNvSpPr>
            <a:spLocks noGrp="1" noRot="1" noChangeAspect="1" noChangeArrowheads="1" noTextEdit="1"/>
          </p:cNvSpPr>
          <p:nvPr>
            <p:ph type="sldImg"/>
          </p:nvPr>
        </p:nvSpPr>
        <p:spPr>
          <a:ln/>
        </p:spPr>
      </p:sp>
      <p:sp>
        <p:nvSpPr>
          <p:cNvPr id="55298" name="Notes Placeholder 2">
            <a:extLst>
              <a:ext uri="{FF2B5EF4-FFF2-40B4-BE49-F238E27FC236}">
                <a16:creationId xmlns:a16="http://schemas.microsoft.com/office/drawing/2014/main" id="{0640B7AF-4927-0C5C-01B6-87D4BB7DA8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AT">
              <a:latin typeface="Arial" panose="020B0604020202020204" pitchFamily="34" charset="0"/>
              <a:ea typeface="ＭＳ Ｐゴシック" panose="020B0600070205080204" pitchFamily="34" charset="-128"/>
            </a:endParaRPr>
          </a:p>
        </p:txBody>
      </p:sp>
      <p:sp>
        <p:nvSpPr>
          <p:cNvPr id="55299" name="Slide Number Placeholder 3">
            <a:extLst>
              <a:ext uri="{FF2B5EF4-FFF2-40B4-BE49-F238E27FC236}">
                <a16:creationId xmlns:a16="http://schemas.microsoft.com/office/drawing/2014/main" id="{4D10370C-41F0-0FB9-69CA-1FD0F3A0D5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971B110-E8F5-1342-ABBE-87D838C8A0E3}" type="slidenum">
              <a:rPr lang="en-US" altLang="en-AT" smtClean="0"/>
              <a:pPr/>
              <a:t>29</a:t>
            </a:fld>
            <a:endParaRPr lang="en-US" altLang="en-A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a:extLst>
              <a:ext uri="{FF2B5EF4-FFF2-40B4-BE49-F238E27FC236}">
                <a16:creationId xmlns:a16="http://schemas.microsoft.com/office/drawing/2014/main" id="{CE53D002-F781-A227-D61A-E5852FED4EB6}"/>
              </a:ext>
            </a:extLst>
          </p:cNvPr>
          <p:cNvSpPr>
            <a:spLocks noGrp="1" noRot="1" noChangeAspect="1" noChangeArrowheads="1" noTextEdit="1"/>
          </p:cNvSpPr>
          <p:nvPr>
            <p:ph type="sldImg"/>
          </p:nvPr>
        </p:nvSpPr>
        <p:spPr>
          <a:ln/>
        </p:spPr>
      </p:sp>
      <p:sp>
        <p:nvSpPr>
          <p:cNvPr id="57346" name="Notes Placeholder 2">
            <a:extLst>
              <a:ext uri="{FF2B5EF4-FFF2-40B4-BE49-F238E27FC236}">
                <a16:creationId xmlns:a16="http://schemas.microsoft.com/office/drawing/2014/main" id="{35BA2B20-9AA9-8399-7638-0640403FE9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hu-HU" altLang="en-AT">
                <a:latin typeface="Arial" panose="020B0604020202020204" pitchFamily="34" charset="0"/>
                <a:ea typeface="ＭＳ Ｐゴシック" panose="020B0600070205080204" pitchFamily="34" charset="-128"/>
              </a:rPr>
              <a:t> question to ask students</a:t>
            </a:r>
            <a:endParaRPr lang="en-US" altLang="en-AT">
              <a:latin typeface="Arial" panose="020B0604020202020204" pitchFamily="34" charset="0"/>
              <a:ea typeface="ＭＳ Ｐゴシック" panose="020B0600070205080204" pitchFamily="34" charset="-128"/>
            </a:endParaRPr>
          </a:p>
        </p:txBody>
      </p:sp>
      <p:sp>
        <p:nvSpPr>
          <p:cNvPr id="57347" name="Slide Number Placeholder 3">
            <a:extLst>
              <a:ext uri="{FF2B5EF4-FFF2-40B4-BE49-F238E27FC236}">
                <a16:creationId xmlns:a16="http://schemas.microsoft.com/office/drawing/2014/main" id="{BFB85EAA-9AC5-BA16-489E-8C95368289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4954062C-D334-D647-887B-AE6942FF2A02}" type="slidenum">
              <a:rPr lang="en-US" altLang="en-AT" smtClean="0"/>
              <a:pPr/>
              <a:t>30</a:t>
            </a:fld>
            <a:endParaRPr lang="en-US" altLang="en-AT"/>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a:extLst>
              <a:ext uri="{FF2B5EF4-FFF2-40B4-BE49-F238E27FC236}">
                <a16:creationId xmlns:a16="http://schemas.microsoft.com/office/drawing/2014/main" id="{A94D8C54-008D-E3CA-B66B-6A503B95C7F7}"/>
              </a:ext>
            </a:extLst>
          </p:cNvPr>
          <p:cNvSpPr>
            <a:spLocks noGrp="1" noRot="1" noChangeAspect="1" noChangeArrowheads="1" noTextEdit="1"/>
          </p:cNvSpPr>
          <p:nvPr>
            <p:ph type="sldImg"/>
          </p:nvPr>
        </p:nvSpPr>
        <p:spPr>
          <a:ln/>
        </p:spPr>
      </p:sp>
      <p:sp>
        <p:nvSpPr>
          <p:cNvPr id="59394" name="Notes Placeholder 2">
            <a:extLst>
              <a:ext uri="{FF2B5EF4-FFF2-40B4-BE49-F238E27FC236}">
                <a16:creationId xmlns:a16="http://schemas.microsoft.com/office/drawing/2014/main" id="{5B75AB4D-3669-E060-053A-C71F3FB69B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hu-HU" altLang="en-AT">
                <a:latin typeface="Arial" panose="020B0604020202020204" pitchFamily="34" charset="0"/>
                <a:ea typeface="ＭＳ Ｐゴシック" panose="020B0600070205080204" pitchFamily="34" charset="-128"/>
              </a:rPr>
              <a:t> </a:t>
            </a:r>
            <a:endParaRPr lang="en-US" altLang="en-AT">
              <a:latin typeface="Arial" panose="020B0604020202020204" pitchFamily="34" charset="0"/>
              <a:ea typeface="ＭＳ Ｐゴシック" panose="020B0600070205080204" pitchFamily="34" charset="-128"/>
            </a:endParaRPr>
          </a:p>
        </p:txBody>
      </p:sp>
      <p:sp>
        <p:nvSpPr>
          <p:cNvPr id="59395" name="Slide Number Placeholder 3">
            <a:extLst>
              <a:ext uri="{FF2B5EF4-FFF2-40B4-BE49-F238E27FC236}">
                <a16:creationId xmlns:a16="http://schemas.microsoft.com/office/drawing/2014/main" id="{FD3FFBD8-7CF1-434B-3939-BA2988A201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A962D1F7-0DD4-E248-9FCE-14C456B327B1}" type="slidenum">
              <a:rPr lang="en-US" altLang="en-AT" smtClean="0"/>
              <a:pPr/>
              <a:t>31</a:t>
            </a:fld>
            <a:endParaRPr lang="en-US" altLang="en-AT"/>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a:extLst>
              <a:ext uri="{FF2B5EF4-FFF2-40B4-BE49-F238E27FC236}">
                <a16:creationId xmlns:a16="http://schemas.microsoft.com/office/drawing/2014/main" id="{8171CC90-472B-32D4-613F-2F532A4DBBB3}"/>
              </a:ext>
            </a:extLst>
          </p:cNvPr>
          <p:cNvSpPr>
            <a:spLocks noGrp="1" noRot="1" noChangeAspect="1" noChangeArrowheads="1" noTextEdit="1"/>
          </p:cNvSpPr>
          <p:nvPr>
            <p:ph type="sldImg"/>
          </p:nvPr>
        </p:nvSpPr>
        <p:spPr>
          <a:ln/>
        </p:spPr>
      </p:sp>
      <p:sp>
        <p:nvSpPr>
          <p:cNvPr id="61442" name="Notes Placeholder 2">
            <a:extLst>
              <a:ext uri="{FF2B5EF4-FFF2-40B4-BE49-F238E27FC236}">
                <a16:creationId xmlns:a16="http://schemas.microsoft.com/office/drawing/2014/main" id="{950312EF-A469-0A71-7F96-8E90F2ED5D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hu-HU" altLang="en-AT">
                <a:latin typeface="Arial" panose="020B0604020202020204" pitchFamily="34" charset="0"/>
                <a:ea typeface="ＭＳ Ｐゴシック" panose="020B0600070205080204" pitchFamily="34" charset="-128"/>
              </a:rPr>
              <a:t> </a:t>
            </a:r>
            <a:endParaRPr lang="en-US" altLang="en-AT">
              <a:latin typeface="Arial" panose="020B0604020202020204" pitchFamily="34" charset="0"/>
              <a:ea typeface="ＭＳ Ｐゴシック" panose="020B0600070205080204" pitchFamily="34" charset="-128"/>
            </a:endParaRPr>
          </a:p>
        </p:txBody>
      </p:sp>
      <p:sp>
        <p:nvSpPr>
          <p:cNvPr id="61443" name="Slide Number Placeholder 3">
            <a:extLst>
              <a:ext uri="{FF2B5EF4-FFF2-40B4-BE49-F238E27FC236}">
                <a16:creationId xmlns:a16="http://schemas.microsoft.com/office/drawing/2014/main" id="{B8B17334-D9F0-099C-89A7-08082D6D4A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E2E7DF6-4692-8A41-961B-BBE7A73FFB26}" type="slidenum">
              <a:rPr lang="en-US" altLang="en-AT" smtClean="0"/>
              <a:pPr/>
              <a:t>32</a:t>
            </a:fld>
            <a:endParaRPr lang="en-US" altLang="en-AT"/>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a:extLst>
              <a:ext uri="{FF2B5EF4-FFF2-40B4-BE49-F238E27FC236}">
                <a16:creationId xmlns:a16="http://schemas.microsoft.com/office/drawing/2014/main" id="{D048885B-A879-A213-D05C-9D44C9EC2312}"/>
              </a:ext>
            </a:extLst>
          </p:cNvPr>
          <p:cNvSpPr>
            <a:spLocks noGrp="1" noRot="1" noChangeAspect="1" noChangeArrowheads="1" noTextEdit="1"/>
          </p:cNvSpPr>
          <p:nvPr>
            <p:ph type="sldImg"/>
          </p:nvPr>
        </p:nvSpPr>
        <p:spPr>
          <a:ln/>
        </p:spPr>
      </p:sp>
      <p:sp>
        <p:nvSpPr>
          <p:cNvPr id="63490" name="Notes Placeholder 2">
            <a:extLst>
              <a:ext uri="{FF2B5EF4-FFF2-40B4-BE49-F238E27FC236}">
                <a16:creationId xmlns:a16="http://schemas.microsoft.com/office/drawing/2014/main" id="{419CB699-C998-4DDC-8D02-84C70B2A3F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hu-HU" altLang="en-AT">
                <a:latin typeface="Arial" panose="020B0604020202020204" pitchFamily="34" charset="0"/>
                <a:ea typeface="ＭＳ Ｐゴシック" panose="020B0600070205080204" pitchFamily="34" charset="-128"/>
              </a:rPr>
              <a:t> </a:t>
            </a:r>
            <a:endParaRPr lang="en-US" altLang="en-AT">
              <a:latin typeface="Arial" panose="020B0604020202020204" pitchFamily="34" charset="0"/>
              <a:ea typeface="ＭＳ Ｐゴシック" panose="020B0600070205080204" pitchFamily="34" charset="-128"/>
            </a:endParaRPr>
          </a:p>
        </p:txBody>
      </p:sp>
      <p:sp>
        <p:nvSpPr>
          <p:cNvPr id="63491" name="Slide Number Placeholder 3">
            <a:extLst>
              <a:ext uri="{FF2B5EF4-FFF2-40B4-BE49-F238E27FC236}">
                <a16:creationId xmlns:a16="http://schemas.microsoft.com/office/drawing/2014/main" id="{2BF54A74-46CF-6C73-8548-1EC8A4D27D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C759D6A-7D5B-3346-A7B0-14D53EF6511A}" type="slidenum">
              <a:rPr lang="en-US" altLang="en-AT" smtClean="0"/>
              <a:pPr/>
              <a:t>33</a:t>
            </a:fld>
            <a:endParaRPr lang="en-US" altLang="en-AT"/>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a:extLst>
              <a:ext uri="{FF2B5EF4-FFF2-40B4-BE49-F238E27FC236}">
                <a16:creationId xmlns:a16="http://schemas.microsoft.com/office/drawing/2014/main" id="{C4C2B0D7-2F4D-3D8A-BAB9-FCFDB1CDA79D}"/>
              </a:ext>
            </a:extLst>
          </p:cNvPr>
          <p:cNvSpPr>
            <a:spLocks noGrp="1" noRot="1" noChangeAspect="1" noChangeArrowheads="1" noTextEdit="1"/>
          </p:cNvSpPr>
          <p:nvPr>
            <p:ph type="sldImg"/>
          </p:nvPr>
        </p:nvSpPr>
        <p:spPr>
          <a:ln/>
        </p:spPr>
      </p:sp>
      <p:sp>
        <p:nvSpPr>
          <p:cNvPr id="65538" name="Notes Placeholder 2">
            <a:extLst>
              <a:ext uri="{FF2B5EF4-FFF2-40B4-BE49-F238E27FC236}">
                <a16:creationId xmlns:a16="http://schemas.microsoft.com/office/drawing/2014/main" id="{1B03D7B0-F08B-5117-C89F-C94B98FCB8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AT">
              <a:latin typeface="Arial" panose="020B0604020202020204" pitchFamily="34" charset="0"/>
              <a:ea typeface="ＭＳ Ｐゴシック" panose="020B0600070205080204" pitchFamily="34" charset="-128"/>
            </a:endParaRPr>
          </a:p>
        </p:txBody>
      </p:sp>
      <p:sp>
        <p:nvSpPr>
          <p:cNvPr id="65539" name="Slide Number Placeholder 3">
            <a:extLst>
              <a:ext uri="{FF2B5EF4-FFF2-40B4-BE49-F238E27FC236}">
                <a16:creationId xmlns:a16="http://schemas.microsoft.com/office/drawing/2014/main" id="{9662CAAF-0790-9F4D-1272-AC61144841D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1F0D1A1A-9F95-8D49-B6A0-1A038851A49E}" type="slidenum">
              <a:rPr lang="en-US" altLang="en-AT" smtClean="0"/>
              <a:pPr/>
              <a:t>34</a:t>
            </a:fld>
            <a:endParaRPr lang="en-US" altLang="en-AT"/>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a:extLst>
              <a:ext uri="{FF2B5EF4-FFF2-40B4-BE49-F238E27FC236}">
                <a16:creationId xmlns:a16="http://schemas.microsoft.com/office/drawing/2014/main" id="{02DBA890-FF27-93D8-FC31-36E6FB016230}"/>
              </a:ext>
            </a:extLst>
          </p:cNvPr>
          <p:cNvSpPr>
            <a:spLocks noGrp="1" noRot="1" noChangeAspect="1" noChangeArrowheads="1" noTextEdit="1"/>
          </p:cNvSpPr>
          <p:nvPr>
            <p:ph type="sldImg"/>
          </p:nvPr>
        </p:nvSpPr>
        <p:spPr>
          <a:ln/>
        </p:spPr>
      </p:sp>
      <p:sp>
        <p:nvSpPr>
          <p:cNvPr id="70658" name="Notes Placeholder 2">
            <a:extLst>
              <a:ext uri="{FF2B5EF4-FFF2-40B4-BE49-F238E27FC236}">
                <a16:creationId xmlns:a16="http://schemas.microsoft.com/office/drawing/2014/main" id="{59748D0B-2AFA-C544-A95C-142471EBCD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AT">
                <a:latin typeface="Arial" panose="020B0604020202020204" pitchFamily="34" charset="0"/>
                <a:ea typeface="ＭＳ Ｐゴシック" panose="020B0600070205080204" pitchFamily="34" charset="-128"/>
              </a:rPr>
              <a:t>I don’t answer emails … </a:t>
            </a:r>
          </a:p>
        </p:txBody>
      </p:sp>
      <p:sp>
        <p:nvSpPr>
          <p:cNvPr id="70659" name="Slide Number Placeholder 3">
            <a:extLst>
              <a:ext uri="{FF2B5EF4-FFF2-40B4-BE49-F238E27FC236}">
                <a16:creationId xmlns:a16="http://schemas.microsoft.com/office/drawing/2014/main" id="{83599EF3-8299-5A1F-2D88-8869A61387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365AFB0-CA90-244C-9127-277BCAE3A77E}" type="slidenum">
              <a:rPr lang="en-US" altLang="en-AT" smtClean="0"/>
              <a:pPr/>
              <a:t>39</a:t>
            </a:fld>
            <a:endParaRPr lang="en-US" altLang="en-AT"/>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a:extLst>
              <a:ext uri="{FF2B5EF4-FFF2-40B4-BE49-F238E27FC236}">
                <a16:creationId xmlns:a16="http://schemas.microsoft.com/office/drawing/2014/main" id="{71D7763C-6E9D-721B-6EFE-6AB4306E1F13}"/>
              </a:ext>
            </a:extLst>
          </p:cNvPr>
          <p:cNvSpPr>
            <a:spLocks noGrp="1" noRot="1" noChangeAspect="1" noChangeArrowheads="1" noTextEdit="1"/>
          </p:cNvSpPr>
          <p:nvPr>
            <p:ph type="sldImg"/>
          </p:nvPr>
        </p:nvSpPr>
        <p:spPr>
          <a:ln/>
        </p:spPr>
      </p:sp>
      <p:sp>
        <p:nvSpPr>
          <p:cNvPr id="73730" name="Notes Placeholder 2">
            <a:extLst>
              <a:ext uri="{FF2B5EF4-FFF2-40B4-BE49-F238E27FC236}">
                <a16:creationId xmlns:a16="http://schemas.microsoft.com/office/drawing/2014/main" id="{605F1E09-CC33-A1E6-0929-DD0BB70B53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AT">
              <a:latin typeface="Arial" panose="020B0604020202020204" pitchFamily="34" charset="0"/>
              <a:ea typeface="ＭＳ Ｐゴシック" panose="020B0600070205080204" pitchFamily="34" charset="-128"/>
            </a:endParaRPr>
          </a:p>
        </p:txBody>
      </p:sp>
      <p:sp>
        <p:nvSpPr>
          <p:cNvPr id="73731" name="Slide Number Placeholder 3">
            <a:extLst>
              <a:ext uri="{FF2B5EF4-FFF2-40B4-BE49-F238E27FC236}">
                <a16:creationId xmlns:a16="http://schemas.microsoft.com/office/drawing/2014/main" id="{F8758D8B-858A-9516-313C-5503148468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237C815-DAAF-DF49-8D4C-DCEC8AD9C100}" type="slidenum">
              <a:rPr lang="en-US" altLang="en-AT" smtClean="0"/>
              <a:pPr/>
              <a:t>41</a:t>
            </a:fld>
            <a:endParaRPr lang="en-US" altLang="en-A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a:extLst>
              <a:ext uri="{FF2B5EF4-FFF2-40B4-BE49-F238E27FC236}">
                <a16:creationId xmlns:a16="http://schemas.microsoft.com/office/drawing/2014/main" id="{F316F07F-BA2F-925A-9CB0-AC808AF93772}"/>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4E64076A-6B1E-0B2B-2EA6-08DF44A319A8}"/>
              </a:ext>
            </a:extLst>
          </p:cNvPr>
          <p:cNvSpPr>
            <a:spLocks noGrp="1"/>
          </p:cNvSpPr>
          <p:nvPr>
            <p:ph type="body" idx="1"/>
          </p:nvPr>
        </p:nvSpPr>
        <p:spPr/>
        <p:txBody>
          <a:bodyPr/>
          <a:lstStyle/>
          <a:p>
            <a:pPr eaLnBrk="1" fontAlgn="auto" hangingPunct="1">
              <a:spcBef>
                <a:spcPts val="0"/>
              </a:spcBef>
              <a:spcAft>
                <a:spcPts val="0"/>
              </a:spcAft>
              <a:defRPr/>
            </a:pPr>
            <a:r>
              <a:rPr lang="en-US" dirty="0">
                <a:latin typeface="+mn-lt"/>
                <a:ea typeface="+mn-ea"/>
                <a:cs typeface="+mn-cs"/>
              </a:rPr>
              <a:t>“Man is by nature a social animal; an individual who is unsocial naturally and not accidentally is either beneath our notice or more than human. Society is something that precedes the individual. Anyone who either cannot lead the common life or is so self-sufficient as not to need to, and therefore does not partake of society, is either a beast or a god. ”</a:t>
            </a:r>
          </a:p>
          <a:p>
            <a:pPr eaLnBrk="1" fontAlgn="auto" hangingPunct="1">
              <a:spcBef>
                <a:spcPts val="0"/>
              </a:spcBef>
              <a:spcAft>
                <a:spcPts val="0"/>
              </a:spcAft>
              <a:defRPr/>
            </a:pPr>
            <a:endParaRPr lang="en-US" dirty="0">
              <a:latin typeface="+mn-lt"/>
              <a:ea typeface="+mn-ea"/>
              <a:cs typeface="+mn-cs"/>
            </a:endParaRPr>
          </a:p>
          <a:p>
            <a:pPr eaLnBrk="1" fontAlgn="auto" hangingPunct="1">
              <a:spcBef>
                <a:spcPts val="0"/>
              </a:spcBef>
              <a:spcAft>
                <a:spcPts val="0"/>
              </a:spcAft>
              <a:defRPr/>
            </a:pPr>
            <a:r>
              <a:rPr lang="en-GB" dirty="0">
                <a:solidFill>
                  <a:srgbClr val="202124"/>
                </a:solidFill>
                <a:latin typeface="Google Sans"/>
              </a:rPr>
              <a:t>The Socratic philosophers in ancient Greece were </a:t>
            </a:r>
            <a:r>
              <a:rPr lang="en-GB" dirty="0">
                <a:solidFill>
                  <a:srgbClr val="040C28"/>
                </a:solidFill>
                <a:latin typeface="Google Sans"/>
              </a:rPr>
              <a:t>Socrates, Plato, and Aristotle</a:t>
            </a:r>
            <a:r>
              <a:rPr lang="en-GB" dirty="0">
                <a:solidFill>
                  <a:srgbClr val="202124"/>
                </a:solidFill>
                <a:latin typeface="Google Sans"/>
              </a:rPr>
              <a:t>. These are some of the most well-known of all Greek philosophers. Socrates (470/469–399 B.C.E.) is remembered for his teaching methods and for asking thought-provoking questions.</a:t>
            </a:r>
            <a:endParaRPr lang="en-US" dirty="0">
              <a:latin typeface="+mn-lt"/>
              <a:ea typeface="+mn-ea"/>
              <a:cs typeface="+mn-cs"/>
            </a:endParaRPr>
          </a:p>
          <a:p>
            <a:pPr>
              <a:defRPr/>
            </a:pPr>
            <a:endParaRPr lang="en-US" dirty="0"/>
          </a:p>
        </p:txBody>
      </p:sp>
      <p:sp>
        <p:nvSpPr>
          <p:cNvPr id="13315" name="Slide Number Placeholder 3">
            <a:extLst>
              <a:ext uri="{FF2B5EF4-FFF2-40B4-BE49-F238E27FC236}">
                <a16:creationId xmlns:a16="http://schemas.microsoft.com/office/drawing/2014/main" id="{75C7C563-A5AE-F405-AE0C-3546AB0BE2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B54945E-BB09-B245-8A1A-6FC4866AABCD}" type="slidenum">
              <a:rPr lang="en-US" altLang="en-AT" smtClean="0"/>
              <a:pPr/>
              <a:t>7</a:t>
            </a:fld>
            <a:endParaRPr lang="en-US" altLang="en-AT"/>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a:extLst>
              <a:ext uri="{FF2B5EF4-FFF2-40B4-BE49-F238E27FC236}">
                <a16:creationId xmlns:a16="http://schemas.microsoft.com/office/drawing/2014/main" id="{0FE3A097-5B7E-5200-07AD-5EC5968259CE}"/>
              </a:ext>
            </a:extLst>
          </p:cNvPr>
          <p:cNvSpPr>
            <a:spLocks noGrp="1" noRot="1" noChangeAspect="1" noChangeArrowheads="1" noTextEdit="1"/>
          </p:cNvSpPr>
          <p:nvPr>
            <p:ph type="sldImg"/>
          </p:nvPr>
        </p:nvSpPr>
        <p:spPr>
          <a:ln/>
        </p:spPr>
      </p:sp>
      <p:sp>
        <p:nvSpPr>
          <p:cNvPr id="79874" name="Notes Placeholder 2">
            <a:extLst>
              <a:ext uri="{FF2B5EF4-FFF2-40B4-BE49-F238E27FC236}">
                <a16:creationId xmlns:a16="http://schemas.microsoft.com/office/drawing/2014/main" id="{960C8EDC-AE30-AF1E-7707-27B5098F60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AT">
              <a:latin typeface="Arial" panose="020B0604020202020204" pitchFamily="34" charset="0"/>
              <a:ea typeface="ＭＳ Ｐゴシック" panose="020B0600070205080204" pitchFamily="34" charset="-128"/>
            </a:endParaRPr>
          </a:p>
        </p:txBody>
      </p:sp>
      <p:sp>
        <p:nvSpPr>
          <p:cNvPr id="79875" name="Slide Number Placeholder 3">
            <a:extLst>
              <a:ext uri="{FF2B5EF4-FFF2-40B4-BE49-F238E27FC236}">
                <a16:creationId xmlns:a16="http://schemas.microsoft.com/office/drawing/2014/main" id="{54466134-A4EB-7FAB-5296-A1356B3267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D6ADC02-703E-9647-82A1-25525B08038C}" type="slidenum">
              <a:rPr lang="en-US" altLang="en-AT" smtClean="0"/>
              <a:pPr/>
              <a:t>46</a:t>
            </a:fld>
            <a:endParaRPr lang="en-US" altLang="en-A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411535DB-2D56-6189-5123-3310267BFF36}"/>
              </a:ext>
            </a:extLst>
          </p:cNvPr>
          <p:cNvSpPr>
            <a:spLocks noGrp="1" noRot="1" noChangeAspect="1" noChangeArrowheads="1" noTextEdit="1"/>
          </p:cNvSpPr>
          <p:nvPr>
            <p:ph type="sldImg"/>
          </p:nvPr>
        </p:nvSpPr>
        <p:spPr>
          <a:ln/>
        </p:spPr>
      </p:sp>
      <p:sp>
        <p:nvSpPr>
          <p:cNvPr id="15362" name="Notes Placeholder 2">
            <a:extLst>
              <a:ext uri="{FF2B5EF4-FFF2-40B4-BE49-F238E27FC236}">
                <a16:creationId xmlns:a16="http://schemas.microsoft.com/office/drawing/2014/main" id="{93D4F7C8-061B-AA82-EDD1-CBC2D91B44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AT">
                <a:latin typeface="Arial" panose="020B0604020202020204" pitchFamily="34" charset="0"/>
                <a:ea typeface="ＭＳ Ｐゴシック" panose="020B0600070205080204" pitchFamily="34" charset="-128"/>
              </a:rPr>
              <a:t>Idea for a assignment: take one of the student project you have done so far; identify the </a:t>
            </a:r>
          </a:p>
        </p:txBody>
      </p:sp>
      <p:sp>
        <p:nvSpPr>
          <p:cNvPr id="15363" name="Slide Number Placeholder 3">
            <a:extLst>
              <a:ext uri="{FF2B5EF4-FFF2-40B4-BE49-F238E27FC236}">
                <a16:creationId xmlns:a16="http://schemas.microsoft.com/office/drawing/2014/main" id="{0095AB26-A877-0161-1011-26AF340E3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CB19D73-4C94-B14E-837F-455E7E6F2EAE}" type="slidenum">
              <a:rPr lang="en-US" altLang="en-AT" smtClean="0"/>
              <a:pPr/>
              <a:t>8</a:t>
            </a:fld>
            <a:endParaRPr lang="en-US" altLang="en-A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14E61169-CAD7-07DD-CC38-776D8AF1E952}"/>
              </a:ext>
            </a:extLst>
          </p:cNvPr>
          <p:cNvSpPr>
            <a:spLocks noGrp="1" noRot="1" noChangeAspect="1" noChangeArrowheads="1" noTextEdit="1"/>
          </p:cNvSpPr>
          <p:nvPr>
            <p:ph type="sldImg"/>
          </p:nvPr>
        </p:nvSpPr>
        <p:spPr>
          <a:ln/>
        </p:spPr>
      </p:sp>
      <p:sp>
        <p:nvSpPr>
          <p:cNvPr id="17410" name="Notes Placeholder 2">
            <a:extLst>
              <a:ext uri="{FF2B5EF4-FFF2-40B4-BE49-F238E27FC236}">
                <a16:creationId xmlns:a16="http://schemas.microsoft.com/office/drawing/2014/main" id="{EFDA2AD9-3812-E0BD-9925-44F34D9D46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AT">
                <a:latin typeface="Arial" panose="020B0604020202020204" pitchFamily="34" charset="0"/>
                <a:ea typeface="ＭＳ Ｐゴシック" panose="020B0600070205080204" pitchFamily="34" charset="-128"/>
              </a:rPr>
              <a:t>Idea for a assignment: take one of the student project you have done so far; write a brief summary of the lements of a scientific method; then construct how your project address any of the steps of a scientific method. Max 4 pages </a:t>
            </a:r>
          </a:p>
        </p:txBody>
      </p:sp>
      <p:sp>
        <p:nvSpPr>
          <p:cNvPr id="17411" name="Slide Number Placeholder 3">
            <a:extLst>
              <a:ext uri="{FF2B5EF4-FFF2-40B4-BE49-F238E27FC236}">
                <a16:creationId xmlns:a16="http://schemas.microsoft.com/office/drawing/2014/main" id="{5E1DA77A-30E3-F733-E010-70D4979A83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8A22957-0084-5B4B-9704-746C54174E1F}" type="slidenum">
              <a:rPr lang="en-US" altLang="en-AT" smtClean="0"/>
              <a:pPr/>
              <a:t>9</a:t>
            </a:fld>
            <a:endParaRPr lang="en-US" altLang="en-AT"/>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631F8866-D23E-A144-2D19-F025A7D89575}"/>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82EFE7DC-00D5-281C-5B6C-C3F2660AC83A}"/>
              </a:ext>
            </a:extLst>
          </p:cNvPr>
          <p:cNvSpPr>
            <a:spLocks noGrp="1"/>
          </p:cNvSpPr>
          <p:nvPr>
            <p:ph type="body" idx="1"/>
          </p:nvPr>
        </p:nvSpPr>
        <p:spPr/>
        <p:txBody>
          <a:bodyPr/>
          <a:lstStyle/>
          <a:p>
            <a:pPr eaLnBrk="1" fontAlgn="auto" hangingPunct="1">
              <a:spcBef>
                <a:spcPts val="0"/>
              </a:spcBef>
              <a:spcAft>
                <a:spcPts val="0"/>
              </a:spcAft>
              <a:defRPr/>
            </a:pPr>
            <a:r>
              <a:rPr lang="en-US" dirty="0">
                <a:latin typeface="+mn-lt"/>
                <a:ea typeface="+mn-ea"/>
                <a:cs typeface="+mn-cs"/>
              </a:rPr>
              <a:t>“Philosophy [nature] is written in that great book which ever is before our eyes -- I mean the universe -- but we cannot understand it if we do not first learn the language and grasp the symbols in which it is written. The book is written in mathematical language, and the symbols are triangles, circles and other geometrical figures, without whose help it is impossible to comprehend a single word of it; without which one wanders in vain through a dark labyrinth.”</a:t>
            </a:r>
          </a:p>
          <a:p>
            <a:pPr>
              <a:defRPr/>
            </a:pPr>
            <a:endParaRPr lang="en-US" dirty="0"/>
          </a:p>
        </p:txBody>
      </p:sp>
      <p:sp>
        <p:nvSpPr>
          <p:cNvPr id="19459" name="Slide Number Placeholder 3">
            <a:extLst>
              <a:ext uri="{FF2B5EF4-FFF2-40B4-BE49-F238E27FC236}">
                <a16:creationId xmlns:a16="http://schemas.microsoft.com/office/drawing/2014/main" id="{40C247AE-056C-E5E8-6D01-DB1ABC8A5B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7699471-9FB1-A74F-A15C-9ACE32CB6AA6}" type="slidenum">
              <a:rPr lang="en-US" altLang="en-AT" smtClean="0"/>
              <a:pPr/>
              <a:t>10</a:t>
            </a:fld>
            <a:endParaRPr lang="en-US" altLang="en-AT"/>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FF745F5A-6E55-0473-0848-04860602A861}"/>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B4B217C3-8E92-FCC4-D4F4-72335A528930}"/>
              </a:ext>
            </a:extLst>
          </p:cNvPr>
          <p:cNvSpPr>
            <a:spLocks noGrp="1"/>
          </p:cNvSpPr>
          <p:nvPr>
            <p:ph type="body" idx="1"/>
          </p:nvPr>
        </p:nvSpPr>
        <p:spPr/>
        <p:txBody>
          <a:bodyPr/>
          <a:lstStyle/>
          <a:p>
            <a:pPr eaLnBrk="1" fontAlgn="auto" hangingPunct="1">
              <a:spcBef>
                <a:spcPts val="0"/>
              </a:spcBef>
              <a:spcAft>
                <a:spcPts val="0"/>
              </a:spcAft>
              <a:defRPr/>
            </a:pPr>
            <a:r>
              <a:rPr lang="en-US" dirty="0">
                <a:latin typeface="+mn-lt"/>
                <a:ea typeface="+mn-ea"/>
                <a:cs typeface="+mn-cs"/>
              </a:rPr>
              <a:t>“Philosophy [nature] is written in that great book which ever is before our eyes -- I mean the universe -- but we cannot understand it if we do not first learn the language and grasp the symbols in which it is written. The book is written in mathematical language, and the symbols are triangles, circles and other geometrical figures, without whose help it is impossible to comprehend a single word of it; without which one wanders in vain through a dark labyrinth.”</a:t>
            </a:r>
          </a:p>
          <a:p>
            <a:pPr>
              <a:defRPr/>
            </a:pPr>
            <a:endParaRPr lang="en-US" dirty="0"/>
          </a:p>
        </p:txBody>
      </p:sp>
      <p:sp>
        <p:nvSpPr>
          <p:cNvPr id="21507" name="Slide Number Placeholder 3">
            <a:extLst>
              <a:ext uri="{FF2B5EF4-FFF2-40B4-BE49-F238E27FC236}">
                <a16:creationId xmlns:a16="http://schemas.microsoft.com/office/drawing/2014/main" id="{50EE80D7-FE62-C0FD-FDCC-9791B5E77D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45265CC-0EF4-9C4F-8240-DB4D3BA0640F}" type="slidenum">
              <a:rPr lang="en-US" altLang="en-AT" smtClean="0"/>
              <a:pPr/>
              <a:t>11</a:t>
            </a:fld>
            <a:endParaRPr lang="en-US" altLang="en-AT"/>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AFA2D5D7-08DD-9583-6771-5D2FB97293D7}"/>
              </a:ext>
            </a:extLst>
          </p:cNvPr>
          <p:cNvSpPr>
            <a:spLocks noGrp="1" noRot="1" noChangeAspect="1" noChangeArrowheads="1" noTextEdit="1"/>
          </p:cNvSpPr>
          <p:nvPr>
            <p:ph type="sldImg"/>
          </p:nvPr>
        </p:nvSpPr>
        <p:spPr>
          <a:ln/>
        </p:spPr>
      </p:sp>
      <p:sp>
        <p:nvSpPr>
          <p:cNvPr id="23554" name="Notes Placeholder 2">
            <a:extLst>
              <a:ext uri="{FF2B5EF4-FFF2-40B4-BE49-F238E27FC236}">
                <a16:creationId xmlns:a16="http://schemas.microsoft.com/office/drawing/2014/main" id="{FAFB967D-6FF5-A313-A5A2-4782D26BF3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AT">
                <a:solidFill>
                  <a:srgbClr val="202122"/>
                </a:solidFill>
                <a:latin typeface="Arial" panose="020B0604020202020204" pitchFamily="34" charset="0"/>
                <a:ea typeface="ＭＳ Ｐゴシック" panose="020B0600070205080204" pitchFamily="34" charset="-128"/>
              </a:rPr>
              <a:t>Comte coined the ceoncept of positivism; "positivity", mean simply the degree to which the phenomena can be exactly determined. This, as may be readily seen, is also a measure of their relative complexity, since the exactness of a science is in inverse proportion to its complexity. </a:t>
            </a:r>
            <a:endParaRPr lang="en-US" altLang="en-AT">
              <a:latin typeface="Arial" panose="020B0604020202020204" pitchFamily="34" charset="0"/>
              <a:ea typeface="ＭＳ Ｐゴシック" panose="020B0600070205080204" pitchFamily="34" charset="-128"/>
            </a:endParaRPr>
          </a:p>
        </p:txBody>
      </p:sp>
      <p:sp>
        <p:nvSpPr>
          <p:cNvPr id="23555" name="Slide Number Placeholder 3">
            <a:extLst>
              <a:ext uri="{FF2B5EF4-FFF2-40B4-BE49-F238E27FC236}">
                <a16:creationId xmlns:a16="http://schemas.microsoft.com/office/drawing/2014/main" id="{89A9C5C9-0227-FACE-0BB6-DA7807DDF3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F3C24AF-E2A5-F745-9FE1-71CEFEEDC05D}" type="slidenum">
              <a:rPr lang="en-US" altLang="en-AT" smtClean="0"/>
              <a:pPr/>
              <a:t>12</a:t>
            </a:fld>
            <a:endParaRPr lang="en-US" altLang="en-AT"/>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39EF8927-EFF6-198E-7945-DB961245D630}"/>
              </a:ext>
            </a:extLst>
          </p:cNvPr>
          <p:cNvSpPr>
            <a:spLocks noGrp="1" noRot="1" noChangeAspect="1" noChangeArrowheads="1" noTextEdit="1"/>
          </p:cNvSpPr>
          <p:nvPr>
            <p:ph type="sldImg"/>
          </p:nvPr>
        </p:nvSpPr>
        <p:spPr>
          <a:ln/>
        </p:spPr>
      </p:sp>
      <p:sp>
        <p:nvSpPr>
          <p:cNvPr id="25602" name="Notes Placeholder 2">
            <a:extLst>
              <a:ext uri="{FF2B5EF4-FFF2-40B4-BE49-F238E27FC236}">
                <a16:creationId xmlns:a16="http://schemas.microsoft.com/office/drawing/2014/main" id="{6728523E-593B-4B3A-DE95-65B1795B94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AT">
              <a:latin typeface="Arial" panose="020B0604020202020204" pitchFamily="34" charset="0"/>
              <a:ea typeface="ＭＳ Ｐゴシック" panose="020B0600070205080204" pitchFamily="34" charset="-128"/>
            </a:endParaRPr>
          </a:p>
        </p:txBody>
      </p:sp>
      <p:sp>
        <p:nvSpPr>
          <p:cNvPr id="25603" name="Slide Number Placeholder 3">
            <a:extLst>
              <a:ext uri="{FF2B5EF4-FFF2-40B4-BE49-F238E27FC236}">
                <a16:creationId xmlns:a16="http://schemas.microsoft.com/office/drawing/2014/main" id="{31F00211-5C27-AEE3-BB47-BEFF5DA009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ea typeface="ＭＳ Ｐゴシック" panose="020B0600070205080204" pitchFamily="34" charset="-128"/>
              </a:defRPr>
            </a:lvl1pPr>
            <a:lvl2pPr marL="742950" indent="-285750" defTabSz="966788">
              <a:defRPr>
                <a:solidFill>
                  <a:schemeClr val="tx1"/>
                </a:solidFill>
                <a:latin typeface="Arial" panose="020B0604020202020204" pitchFamily="34" charset="0"/>
                <a:ea typeface="ＭＳ Ｐゴシック" panose="020B0600070205080204" pitchFamily="34" charset="-128"/>
              </a:defRPr>
            </a:lvl2pPr>
            <a:lvl3pPr marL="1143000" indent="-228600" defTabSz="966788">
              <a:defRPr>
                <a:solidFill>
                  <a:schemeClr val="tx1"/>
                </a:solidFill>
                <a:latin typeface="Arial" panose="020B0604020202020204" pitchFamily="34" charset="0"/>
                <a:ea typeface="ＭＳ Ｐゴシック" panose="020B0600070205080204" pitchFamily="34" charset="-128"/>
              </a:defRPr>
            </a:lvl3pPr>
            <a:lvl4pPr marL="1600200" indent="-228600" defTabSz="966788">
              <a:defRPr>
                <a:solidFill>
                  <a:schemeClr val="tx1"/>
                </a:solidFill>
                <a:latin typeface="Arial" panose="020B0604020202020204" pitchFamily="34" charset="0"/>
                <a:ea typeface="ＭＳ Ｐゴシック" panose="020B0600070205080204" pitchFamily="34" charset="-128"/>
              </a:defRPr>
            </a:lvl4pPr>
            <a:lvl5pPr marL="2057400" indent="-228600" defTabSz="966788">
              <a:defRPr>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2A4FFB1-95AC-8743-88CF-82B035184C29}" type="slidenum">
              <a:rPr lang="en-US" altLang="en-AT" smtClean="0"/>
              <a:pPr/>
              <a:t>13</a:t>
            </a:fld>
            <a:endParaRPr lang="en-US" altLang="en-A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solidFill>
                  <a:srgbClr val="0070C0"/>
                </a:solidFill>
              </a:defRPr>
            </a:lvl1pPr>
          </a:lstStyle>
          <a:p>
            <a:r>
              <a:rPr lang="de-DE" dirty="0"/>
              <a:t>Titelmasterformat durch Klicken bearbeiten</a:t>
            </a:r>
            <a:endParaRPr lang="de-AT"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Formatvorlage des Untertitelmasters durch Klicken bearbeiten</a:t>
            </a:r>
            <a:endParaRPr lang="de-AT"/>
          </a:p>
        </p:txBody>
      </p:sp>
    </p:spTree>
    <p:extLst>
      <p:ext uri="{BB962C8B-B14F-4D97-AF65-F5344CB8AC3E}">
        <p14:creationId xmlns:p14="http://schemas.microsoft.com/office/powerpoint/2010/main" val="1483093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AT"/>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Tree>
    <p:extLst>
      <p:ext uri="{BB962C8B-B14F-4D97-AF65-F5344CB8AC3E}">
        <p14:creationId xmlns:p14="http://schemas.microsoft.com/office/powerpoint/2010/main" val="2621861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743700" y="714375"/>
            <a:ext cx="1943100" cy="5411788"/>
          </a:xfrm>
        </p:spPr>
        <p:txBody>
          <a:bodyPr vert="eaVert"/>
          <a:lstStyle/>
          <a:p>
            <a:r>
              <a:rPr lang="de-DE"/>
              <a:t>Titelmasterformat durch Klicken bearbeiten</a:t>
            </a:r>
            <a:endParaRPr lang="de-AT"/>
          </a:p>
        </p:txBody>
      </p:sp>
      <p:sp>
        <p:nvSpPr>
          <p:cNvPr id="3" name="Vertikaler Textplatzhalter 2"/>
          <p:cNvSpPr>
            <a:spLocks noGrp="1"/>
          </p:cNvSpPr>
          <p:nvPr>
            <p:ph type="body" orient="vert" idx="1"/>
          </p:nvPr>
        </p:nvSpPr>
        <p:spPr>
          <a:xfrm>
            <a:off x="914400" y="714375"/>
            <a:ext cx="5676900" cy="5411788"/>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Tree>
    <p:extLst>
      <p:ext uri="{BB962C8B-B14F-4D97-AF65-F5344CB8AC3E}">
        <p14:creationId xmlns:p14="http://schemas.microsoft.com/office/powerpoint/2010/main" val="3667924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914400" y="714375"/>
            <a:ext cx="7772400" cy="681038"/>
          </a:xfrm>
        </p:spPr>
        <p:txBody>
          <a:bodyPr/>
          <a:lstStyle/>
          <a:p>
            <a:r>
              <a:rPr lang="de-DE"/>
              <a:t>Titelmasterformat durch Klicken bearbeiten</a:t>
            </a:r>
            <a:endParaRPr lang="de-AT"/>
          </a:p>
        </p:txBody>
      </p:sp>
      <p:sp>
        <p:nvSpPr>
          <p:cNvPr id="3" name="Tabellenplatzhalter 2"/>
          <p:cNvSpPr>
            <a:spLocks noGrp="1"/>
          </p:cNvSpPr>
          <p:nvPr>
            <p:ph type="tbl" idx="1"/>
          </p:nvPr>
        </p:nvSpPr>
        <p:spPr>
          <a:xfrm>
            <a:off x="914400" y="1582738"/>
            <a:ext cx="7772400" cy="4543425"/>
          </a:xfrm>
        </p:spPr>
        <p:txBody>
          <a:bodyPr/>
          <a:lstStyle/>
          <a:p>
            <a:pPr lvl="0"/>
            <a:endParaRPr lang="de-AT" noProof="0"/>
          </a:p>
        </p:txBody>
      </p:sp>
    </p:spTree>
    <p:extLst>
      <p:ext uri="{BB962C8B-B14F-4D97-AF65-F5344CB8AC3E}">
        <p14:creationId xmlns:p14="http://schemas.microsoft.com/office/powerpoint/2010/main" val="4262785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0070C0"/>
                </a:solidFill>
              </a:defRPr>
            </a:lvl1p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Inhaltsplatzhalter 2"/>
          <p:cNvSpPr>
            <a:spLocks noGrp="1"/>
          </p:cNvSpPr>
          <p:nvPr>
            <p:ph idx="1"/>
          </p:nvPr>
        </p:nvSpPr>
        <p:spPr/>
        <p:txBody>
          <a:body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Ebene</a:t>
            </a:r>
          </a:p>
          <a:p>
            <a:pPr lvl="2"/>
            <a:r>
              <a:rPr lang="en-US" noProof="0" dirty="0" err="1"/>
              <a:t>Dritte</a:t>
            </a:r>
            <a:r>
              <a:rPr lang="en-US" noProof="0" dirty="0"/>
              <a:t> Ebene</a:t>
            </a:r>
          </a:p>
          <a:p>
            <a:pPr lvl="3"/>
            <a:r>
              <a:rPr lang="en-US" noProof="0" dirty="0" err="1"/>
              <a:t>Vierte</a:t>
            </a:r>
            <a:r>
              <a:rPr lang="en-US" noProof="0" dirty="0"/>
              <a:t> Ebene</a:t>
            </a:r>
          </a:p>
          <a:p>
            <a:pPr lvl="4"/>
            <a:r>
              <a:rPr lang="en-US" noProof="0" dirty="0" err="1"/>
              <a:t>Fünfte</a:t>
            </a:r>
            <a:r>
              <a:rPr lang="en-US" noProof="0" dirty="0"/>
              <a:t> Ebene</a:t>
            </a:r>
          </a:p>
        </p:txBody>
      </p:sp>
    </p:spTree>
    <p:extLst>
      <p:ext uri="{BB962C8B-B14F-4D97-AF65-F5344CB8AC3E}">
        <p14:creationId xmlns:p14="http://schemas.microsoft.com/office/powerpoint/2010/main" val="2180277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Titelmasterformat durch Klicken bearbeiten</a:t>
            </a:r>
            <a:endParaRPr lang="de-AT"/>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Tree>
    <p:extLst>
      <p:ext uri="{BB962C8B-B14F-4D97-AF65-F5344CB8AC3E}">
        <p14:creationId xmlns:p14="http://schemas.microsoft.com/office/powerpoint/2010/main" val="2917668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AT"/>
          </a:p>
        </p:txBody>
      </p:sp>
      <p:sp>
        <p:nvSpPr>
          <p:cNvPr id="3" name="Inhaltsplatzhalter 2"/>
          <p:cNvSpPr>
            <a:spLocks noGrp="1"/>
          </p:cNvSpPr>
          <p:nvPr>
            <p:ph sz="half" idx="1"/>
          </p:nvPr>
        </p:nvSpPr>
        <p:spPr>
          <a:xfrm>
            <a:off x="914400" y="1582738"/>
            <a:ext cx="3810000" cy="45434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Inhaltsplatzhalter 3"/>
          <p:cNvSpPr>
            <a:spLocks noGrp="1"/>
          </p:cNvSpPr>
          <p:nvPr>
            <p:ph sz="half" idx="2"/>
          </p:nvPr>
        </p:nvSpPr>
        <p:spPr>
          <a:xfrm>
            <a:off x="4876800" y="1582738"/>
            <a:ext cx="3810000" cy="45434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Tree>
    <p:extLst>
      <p:ext uri="{BB962C8B-B14F-4D97-AF65-F5344CB8AC3E}">
        <p14:creationId xmlns:p14="http://schemas.microsoft.com/office/powerpoint/2010/main" val="1626745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endParaRPr lang="de-AT"/>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Tree>
    <p:extLst>
      <p:ext uri="{BB962C8B-B14F-4D97-AF65-F5344CB8AC3E}">
        <p14:creationId xmlns:p14="http://schemas.microsoft.com/office/powerpoint/2010/main" val="2704362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AT"/>
          </a:p>
        </p:txBody>
      </p:sp>
    </p:spTree>
    <p:extLst>
      <p:ext uri="{BB962C8B-B14F-4D97-AF65-F5344CB8AC3E}">
        <p14:creationId xmlns:p14="http://schemas.microsoft.com/office/powerpoint/2010/main" val="129196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4632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Titelmasterformat durch Klicken bearbeiten</a:t>
            </a:r>
            <a:endParaRPr lang="de-AT"/>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extLst>
      <p:ext uri="{BB962C8B-B14F-4D97-AF65-F5344CB8AC3E}">
        <p14:creationId xmlns:p14="http://schemas.microsoft.com/office/powerpoint/2010/main" val="3948146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Titelmasterformat durch Klicken bearbeiten</a:t>
            </a:r>
            <a:endParaRPr lang="de-AT"/>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AT"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Tree>
    <p:extLst>
      <p:ext uri="{BB962C8B-B14F-4D97-AF65-F5344CB8AC3E}">
        <p14:creationId xmlns:p14="http://schemas.microsoft.com/office/powerpoint/2010/main" val="2119992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Line 2">
            <a:extLst>
              <a:ext uri="{FF2B5EF4-FFF2-40B4-BE49-F238E27FC236}">
                <a16:creationId xmlns:a16="http://schemas.microsoft.com/office/drawing/2014/main" id="{BC0CF05D-019E-6E85-0EE1-5571F204E67B}"/>
              </a:ext>
            </a:extLst>
          </p:cNvPr>
          <p:cNvSpPr>
            <a:spLocks noChangeShapeType="1"/>
          </p:cNvSpPr>
          <p:nvPr/>
        </p:nvSpPr>
        <p:spPr bwMode="auto">
          <a:xfrm>
            <a:off x="0" y="415925"/>
            <a:ext cx="9144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7" name="Rectangle 4">
            <a:extLst>
              <a:ext uri="{FF2B5EF4-FFF2-40B4-BE49-F238E27FC236}">
                <a16:creationId xmlns:a16="http://schemas.microsoft.com/office/drawing/2014/main" id="{518E9D28-1A51-AD6F-26FE-663587D4D61D}"/>
              </a:ext>
            </a:extLst>
          </p:cNvPr>
          <p:cNvSpPr>
            <a:spLocks noGrp="1" noChangeArrowheads="1"/>
          </p:cNvSpPr>
          <p:nvPr>
            <p:ph type="title"/>
          </p:nvPr>
        </p:nvSpPr>
        <p:spPr bwMode="auto">
          <a:xfrm>
            <a:off x="914400" y="714375"/>
            <a:ext cx="7772400"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en-AT"/>
              <a:t>Titelmasterformat durch Klicken bearbeiten</a:t>
            </a:r>
          </a:p>
        </p:txBody>
      </p:sp>
      <p:sp>
        <p:nvSpPr>
          <p:cNvPr id="1028" name="Rectangle 5">
            <a:extLst>
              <a:ext uri="{FF2B5EF4-FFF2-40B4-BE49-F238E27FC236}">
                <a16:creationId xmlns:a16="http://schemas.microsoft.com/office/drawing/2014/main" id="{FF1BF749-080C-F46D-5424-51B2D39205F7}"/>
              </a:ext>
            </a:extLst>
          </p:cNvPr>
          <p:cNvSpPr>
            <a:spLocks noGrp="1" noChangeArrowheads="1"/>
          </p:cNvSpPr>
          <p:nvPr>
            <p:ph type="body" idx="1"/>
          </p:nvPr>
        </p:nvSpPr>
        <p:spPr bwMode="auto">
          <a:xfrm>
            <a:off x="914400" y="1582738"/>
            <a:ext cx="7772400"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en-AT"/>
              <a:t>Textmasterformate durch Klicken bearbeiten</a:t>
            </a:r>
          </a:p>
          <a:p>
            <a:pPr lvl="1"/>
            <a:r>
              <a:rPr lang="de-DE" altLang="en-AT"/>
              <a:t>Zweite Ebene</a:t>
            </a:r>
          </a:p>
          <a:p>
            <a:pPr lvl="2"/>
            <a:r>
              <a:rPr lang="de-DE" altLang="en-AT"/>
              <a:t>Dritte Ebene</a:t>
            </a:r>
          </a:p>
          <a:p>
            <a:pPr lvl="3"/>
            <a:r>
              <a:rPr lang="de-DE" altLang="en-AT"/>
              <a:t>Vierte Ebene</a:t>
            </a:r>
          </a:p>
          <a:p>
            <a:pPr lvl="4"/>
            <a:r>
              <a:rPr lang="de-DE" altLang="en-AT"/>
              <a:t>Fünfte Ebene</a:t>
            </a:r>
          </a:p>
        </p:txBody>
      </p:sp>
      <p:sp>
        <p:nvSpPr>
          <p:cNvPr id="62470" name="Text Box 6">
            <a:extLst>
              <a:ext uri="{FF2B5EF4-FFF2-40B4-BE49-F238E27FC236}">
                <a16:creationId xmlns:a16="http://schemas.microsoft.com/office/drawing/2014/main" id="{AE44F722-17AE-DAB7-7CA6-4C30CCA741BD}"/>
              </a:ext>
            </a:extLst>
          </p:cNvPr>
          <p:cNvSpPr txBox="1">
            <a:spLocks noChangeArrowheads="1"/>
          </p:cNvSpPr>
          <p:nvPr/>
        </p:nvSpPr>
        <p:spPr bwMode="auto">
          <a:xfrm>
            <a:off x="8062913" y="6599238"/>
            <a:ext cx="925512" cy="244475"/>
          </a:xfrm>
          <a:prstGeom prst="rect">
            <a:avLst/>
          </a:prstGeom>
          <a:noFill/>
          <a:ln w="9525">
            <a:noFill/>
            <a:miter lim="800000"/>
            <a:headEnd/>
            <a:tailEnd/>
          </a:ln>
          <a:effec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50000"/>
              </a:spcBef>
              <a:defRPr/>
            </a:pPr>
            <a:fld id="{39C9DC0F-9337-1941-842E-1EDF9DEEB0FF}" type="slidenum">
              <a:rPr lang="de-DE" altLang="en-AT" sz="1000" b="1" smtClean="0">
                <a:solidFill>
                  <a:srgbClr val="878787"/>
                </a:solidFill>
              </a:rPr>
              <a:pPr algn="r" eaLnBrk="1" hangingPunct="1">
                <a:spcBef>
                  <a:spcPct val="50000"/>
                </a:spcBef>
                <a:defRPr/>
              </a:pPr>
              <a:t>‹#›</a:t>
            </a:fld>
            <a:endParaRPr lang="de-DE" altLang="en-AT" sz="1000" b="1">
              <a:solidFill>
                <a:srgbClr val="878787"/>
              </a:solidFill>
            </a:endParaRPr>
          </a:p>
        </p:txBody>
      </p:sp>
      <p:sp>
        <p:nvSpPr>
          <p:cNvPr id="1034" name="Text Box 10">
            <a:extLst>
              <a:ext uri="{FF2B5EF4-FFF2-40B4-BE49-F238E27FC236}">
                <a16:creationId xmlns:a16="http://schemas.microsoft.com/office/drawing/2014/main" id="{C7DDBBED-5242-C8F8-5CA2-0452035DB8F8}"/>
              </a:ext>
            </a:extLst>
          </p:cNvPr>
          <p:cNvSpPr txBox="1">
            <a:spLocks noChangeArrowheads="1"/>
          </p:cNvSpPr>
          <p:nvPr/>
        </p:nvSpPr>
        <p:spPr bwMode="auto">
          <a:xfrm>
            <a:off x="5838825" y="6348413"/>
            <a:ext cx="3124200" cy="274637"/>
          </a:xfrm>
          <a:prstGeom prst="rect">
            <a:avLst/>
          </a:prstGeom>
          <a:noFill/>
          <a:ln>
            <a:noFill/>
          </a:ln>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spcBef>
                <a:spcPct val="50000"/>
              </a:spcBef>
              <a:defRPr/>
            </a:pPr>
            <a:r>
              <a:rPr lang="de-AT" altLang="de-DE" sz="1200" b="1"/>
              <a:t>          </a:t>
            </a:r>
            <a:endParaRPr lang="de-DE" altLang="de-DE" sz="1200" b="1"/>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txStyles>
    <p:titleStyle>
      <a:lvl1pPr algn="ctr" rtl="0" eaLnBrk="0" fontAlgn="base" hangingPunct="0">
        <a:spcBef>
          <a:spcPct val="0"/>
        </a:spcBef>
        <a:spcAft>
          <a:spcPct val="0"/>
        </a:spcAft>
        <a:defRPr sz="3200">
          <a:solidFill>
            <a:srgbClr val="0070C0"/>
          </a:solidFill>
          <a:latin typeface="+mj-lt"/>
          <a:ea typeface="ＭＳ Ｐゴシック" charset="0"/>
          <a:cs typeface="ＭＳ Ｐゴシック" charset="0"/>
        </a:defRPr>
      </a:lvl1pPr>
      <a:lvl2pPr algn="ctr" rtl="0" eaLnBrk="0" fontAlgn="base" hangingPunct="0">
        <a:spcBef>
          <a:spcPct val="0"/>
        </a:spcBef>
        <a:spcAft>
          <a:spcPct val="0"/>
        </a:spcAft>
        <a:defRPr sz="3200">
          <a:solidFill>
            <a:srgbClr val="0070C0"/>
          </a:solidFill>
          <a:latin typeface="Arial" charset="0"/>
          <a:ea typeface="ＭＳ Ｐゴシック" charset="0"/>
          <a:cs typeface="ＭＳ Ｐゴシック" charset="0"/>
        </a:defRPr>
      </a:lvl2pPr>
      <a:lvl3pPr algn="ctr" rtl="0" eaLnBrk="0" fontAlgn="base" hangingPunct="0">
        <a:spcBef>
          <a:spcPct val="0"/>
        </a:spcBef>
        <a:spcAft>
          <a:spcPct val="0"/>
        </a:spcAft>
        <a:defRPr sz="3200">
          <a:solidFill>
            <a:srgbClr val="0070C0"/>
          </a:solidFill>
          <a:latin typeface="Arial" charset="0"/>
          <a:ea typeface="ＭＳ Ｐゴシック" charset="0"/>
          <a:cs typeface="ＭＳ Ｐゴシック" charset="0"/>
        </a:defRPr>
      </a:lvl3pPr>
      <a:lvl4pPr algn="ctr" rtl="0" eaLnBrk="0" fontAlgn="base" hangingPunct="0">
        <a:spcBef>
          <a:spcPct val="0"/>
        </a:spcBef>
        <a:spcAft>
          <a:spcPct val="0"/>
        </a:spcAft>
        <a:defRPr sz="3200">
          <a:solidFill>
            <a:srgbClr val="0070C0"/>
          </a:solidFill>
          <a:latin typeface="Arial" charset="0"/>
          <a:ea typeface="ＭＳ Ｐゴシック" charset="0"/>
          <a:cs typeface="ＭＳ Ｐゴシック" charset="0"/>
        </a:defRPr>
      </a:lvl4pPr>
      <a:lvl5pPr algn="ctr" rtl="0" eaLnBrk="0" fontAlgn="base" hangingPunct="0">
        <a:spcBef>
          <a:spcPct val="0"/>
        </a:spcBef>
        <a:spcAft>
          <a:spcPct val="0"/>
        </a:spcAft>
        <a:defRPr sz="3200">
          <a:solidFill>
            <a:srgbClr val="0070C0"/>
          </a:solidFill>
          <a:latin typeface="Arial" charset="0"/>
          <a:ea typeface="ＭＳ Ｐゴシック" charset="0"/>
          <a:cs typeface="ＭＳ Ｐゴシック" charset="0"/>
        </a:defRPr>
      </a:lvl5pPr>
      <a:lvl6pPr marL="457200" algn="ctr" rtl="0" fontAlgn="base">
        <a:spcBef>
          <a:spcPct val="0"/>
        </a:spcBef>
        <a:spcAft>
          <a:spcPct val="0"/>
        </a:spcAft>
        <a:defRPr sz="3200">
          <a:solidFill>
            <a:schemeClr val="bg2"/>
          </a:solidFill>
          <a:latin typeface="Arial" charset="0"/>
        </a:defRPr>
      </a:lvl6pPr>
      <a:lvl7pPr marL="914400" algn="ctr" rtl="0" fontAlgn="base">
        <a:spcBef>
          <a:spcPct val="0"/>
        </a:spcBef>
        <a:spcAft>
          <a:spcPct val="0"/>
        </a:spcAft>
        <a:defRPr sz="3200">
          <a:solidFill>
            <a:schemeClr val="bg2"/>
          </a:solidFill>
          <a:latin typeface="Arial" charset="0"/>
        </a:defRPr>
      </a:lvl7pPr>
      <a:lvl8pPr marL="1371600" algn="ctr" rtl="0" fontAlgn="base">
        <a:spcBef>
          <a:spcPct val="0"/>
        </a:spcBef>
        <a:spcAft>
          <a:spcPct val="0"/>
        </a:spcAft>
        <a:defRPr sz="3200">
          <a:solidFill>
            <a:schemeClr val="bg2"/>
          </a:solidFill>
          <a:latin typeface="Arial" charset="0"/>
        </a:defRPr>
      </a:lvl8pPr>
      <a:lvl9pPr marL="1828800" algn="ctr" rtl="0" fontAlgn="base">
        <a:spcBef>
          <a:spcPct val="0"/>
        </a:spcBef>
        <a:spcAft>
          <a:spcPct val="0"/>
        </a:spcAft>
        <a:defRPr sz="3200">
          <a:solidFill>
            <a:schemeClr val="bg2"/>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4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1200">
          <a:solidFill>
            <a:schemeClr val="tx1"/>
          </a:solidFill>
          <a:latin typeface="+mn-lt"/>
          <a:ea typeface="ＭＳ Ｐゴシック" charset="0"/>
        </a:defRPr>
      </a:lvl5pPr>
      <a:lvl6pPr marL="2514600" indent="-228600" algn="l" rtl="0" fontAlgn="base">
        <a:spcBef>
          <a:spcPct val="20000"/>
        </a:spcBef>
        <a:spcAft>
          <a:spcPct val="0"/>
        </a:spcAft>
        <a:buChar char="»"/>
        <a:defRPr sz="1200">
          <a:solidFill>
            <a:schemeClr val="tx1"/>
          </a:solidFill>
          <a:latin typeface="+mn-lt"/>
        </a:defRPr>
      </a:lvl6pPr>
      <a:lvl7pPr marL="2971800" indent="-228600" algn="l" rtl="0" fontAlgn="base">
        <a:spcBef>
          <a:spcPct val="20000"/>
        </a:spcBef>
        <a:spcAft>
          <a:spcPct val="0"/>
        </a:spcAft>
        <a:buChar char="»"/>
        <a:defRPr sz="1200">
          <a:solidFill>
            <a:schemeClr val="tx1"/>
          </a:solidFill>
          <a:latin typeface="+mn-lt"/>
        </a:defRPr>
      </a:lvl7pPr>
      <a:lvl8pPr marL="3429000" indent="-228600" algn="l" rtl="0" fontAlgn="base">
        <a:spcBef>
          <a:spcPct val="20000"/>
        </a:spcBef>
        <a:spcAft>
          <a:spcPct val="0"/>
        </a:spcAft>
        <a:buChar char="»"/>
        <a:defRPr sz="1200">
          <a:solidFill>
            <a:schemeClr val="tx1"/>
          </a:solidFill>
          <a:latin typeface="+mn-lt"/>
        </a:defRPr>
      </a:lvl8pPr>
      <a:lvl9pPr marL="3886200" indent="-228600" algn="l" rtl="0" fontAlgn="base">
        <a:spcBef>
          <a:spcPct val="20000"/>
        </a:spcBef>
        <a:spcAft>
          <a:spcPct val="0"/>
        </a:spcAft>
        <a:buChar char="»"/>
        <a:defRPr sz="12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networkinequality.com/"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Qualitative_research" TargetMode="External"/><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hyperlink" Target="https://en.wikipedia.org/wiki/Quantitative_metho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a:extLst>
              <a:ext uri="{FF2B5EF4-FFF2-40B4-BE49-F238E27FC236}">
                <a16:creationId xmlns:a16="http://schemas.microsoft.com/office/drawing/2014/main" id="{7F3DB727-7807-C059-EEC0-C7890FEC9D86}"/>
              </a:ext>
            </a:extLst>
          </p:cNvPr>
          <p:cNvSpPr>
            <a:spLocks noGrp="1" noChangeArrowheads="1"/>
          </p:cNvSpPr>
          <p:nvPr>
            <p:ph type="title"/>
          </p:nvPr>
        </p:nvSpPr>
        <p:spPr>
          <a:xfrm>
            <a:off x="914400" y="1217613"/>
            <a:ext cx="7772400" cy="1631950"/>
          </a:xfrm>
        </p:spPr>
        <p:txBody>
          <a:bodyPr/>
          <a:lstStyle/>
          <a:p>
            <a:pPr eaLnBrk="1" hangingPunct="1"/>
            <a:r>
              <a:rPr lang="de-DE" altLang="en-AT" sz="4000">
                <a:ea typeface="ＭＳ Ｐゴシック" panose="020B0600070205080204" pitchFamily="34" charset="-128"/>
              </a:rPr>
              <a:t>Computational Social Systems</a:t>
            </a:r>
            <a:br>
              <a:rPr lang="de-DE" altLang="en-AT" sz="4000">
                <a:ea typeface="ＭＳ Ｐゴシック" panose="020B0600070205080204" pitchFamily="34" charset="-128"/>
              </a:rPr>
            </a:br>
            <a:r>
              <a:rPr lang="de-DE" altLang="en-AT" sz="4000">
                <a:ea typeface="ＭＳ Ｐゴシック" panose="020B0600070205080204" pitchFamily="34" charset="-128"/>
              </a:rPr>
              <a:t>week 1</a:t>
            </a:r>
          </a:p>
        </p:txBody>
      </p:sp>
      <p:sp>
        <p:nvSpPr>
          <p:cNvPr id="4098" name="Rectangle 3">
            <a:extLst>
              <a:ext uri="{FF2B5EF4-FFF2-40B4-BE49-F238E27FC236}">
                <a16:creationId xmlns:a16="http://schemas.microsoft.com/office/drawing/2014/main" id="{041D820A-F8CC-C256-A247-4883EA364526}"/>
              </a:ext>
            </a:extLst>
          </p:cNvPr>
          <p:cNvSpPr>
            <a:spLocks noGrp="1" noChangeArrowheads="1"/>
          </p:cNvSpPr>
          <p:nvPr>
            <p:ph type="body" idx="1"/>
          </p:nvPr>
        </p:nvSpPr>
        <p:spPr>
          <a:xfrm>
            <a:off x="914400" y="3024188"/>
            <a:ext cx="7772400" cy="3416300"/>
          </a:xfrm>
        </p:spPr>
        <p:txBody>
          <a:bodyPr/>
          <a:lstStyle/>
          <a:p>
            <a:pPr algn="ctr" eaLnBrk="1" hangingPunct="1"/>
            <a:endParaRPr lang="de-DE" altLang="en-AT" sz="2000" b="1" dirty="0">
              <a:ea typeface="ＭＳ Ｐゴシック" panose="020B0600070205080204" pitchFamily="34" charset="-128"/>
            </a:endParaRPr>
          </a:p>
          <a:p>
            <a:pPr algn="ctr" eaLnBrk="1" hangingPunct="1"/>
            <a:r>
              <a:rPr lang="de-DE" altLang="en-AT" sz="2800" b="1" dirty="0">
                <a:ea typeface="ＭＳ Ｐゴシック" panose="020B0600070205080204" pitchFamily="34" charset="-128"/>
              </a:rPr>
              <a:t>Fariba Karimi</a:t>
            </a:r>
          </a:p>
          <a:p>
            <a:pPr algn="ctr" eaLnBrk="1" hangingPunct="1"/>
            <a:endParaRPr lang="de-DE" altLang="en-AT" dirty="0">
              <a:ea typeface="ＭＳ Ｐゴシック" panose="020B0600070205080204" pitchFamily="34" charset="-128"/>
            </a:endParaRPr>
          </a:p>
          <a:p>
            <a:pPr algn="ctr" eaLnBrk="1" hangingPunct="1"/>
            <a:r>
              <a:rPr lang="de-DE" altLang="en-AT" sz="1800" dirty="0">
                <a:ea typeface="ＭＳ Ｐゴシック" panose="020B0600070205080204" pitchFamily="34" charset="-128"/>
              </a:rPr>
              <a:t>Prof. Dr.</a:t>
            </a:r>
          </a:p>
          <a:p>
            <a:pPr algn="ctr" eaLnBrk="1" hangingPunct="1"/>
            <a:r>
              <a:rPr lang="de-DE" altLang="en-AT" sz="1400" dirty="0">
                <a:ea typeface="ＭＳ Ｐゴシック" panose="020B0600070205080204" pitchFamily="34" charset="-128"/>
              </a:rPr>
              <a:t>Computer Science Department, TU Graz</a:t>
            </a:r>
          </a:p>
          <a:p>
            <a:pPr algn="ctr" eaLnBrk="1" hangingPunct="1"/>
            <a:endParaRPr lang="de-DE" altLang="en-AT" sz="1400" dirty="0">
              <a:ea typeface="ＭＳ Ｐゴシック" panose="020B0600070205080204" pitchFamily="34" charset="-128"/>
            </a:endParaRPr>
          </a:p>
          <a:p>
            <a:pPr algn="ctr" eaLnBrk="1" hangingPunct="1"/>
            <a:r>
              <a:rPr lang="de-DE" altLang="en-AT" sz="1400" dirty="0" err="1">
                <a:ea typeface="ＭＳ Ｐゴシック" panose="020B0600070205080204" pitchFamily="34" charset="-128"/>
              </a:rPr>
              <a:t>e-mail</a:t>
            </a:r>
            <a:r>
              <a:rPr lang="de-DE" altLang="en-AT" sz="1400" dirty="0">
                <a:ea typeface="ＭＳ Ｐゴシック" panose="020B0600070205080204" pitchFamily="34" charset="-128"/>
              </a:rPr>
              <a:t>: </a:t>
            </a:r>
            <a:r>
              <a:rPr lang="de-DE" altLang="en-AT" sz="1400" dirty="0" err="1">
                <a:ea typeface="ＭＳ Ｐゴシック" panose="020B0600070205080204" pitchFamily="34" charset="-128"/>
              </a:rPr>
              <a:t>karimi@tugraz</a:t>
            </a:r>
            <a:r>
              <a:rPr lang="de-DE" altLang="en-AT" sz="1400" dirty="0">
                <a:ea typeface="ＭＳ Ｐゴシック" panose="020B0600070205080204" pitchFamily="34" charset="-128"/>
              </a:rPr>
              <a:t>.</a:t>
            </a:r>
          </a:p>
          <a:p>
            <a:pPr algn="ctr" eaLnBrk="1" hangingPunct="1"/>
            <a:r>
              <a:rPr lang="de-DE" altLang="en-AT" sz="1400" dirty="0">
                <a:ea typeface="ＭＳ Ｐゴシック" panose="020B0600070205080204" pitchFamily="34" charset="-128"/>
              </a:rPr>
              <a:t>web: </a:t>
            </a:r>
            <a:r>
              <a:rPr lang="de-DE" altLang="en-AT" sz="1400" dirty="0">
                <a:ea typeface="ＭＳ Ｐゴシック" panose="020B0600070205080204" pitchFamily="34" charset="-128"/>
                <a:hlinkClick r:id="rId2"/>
              </a:rPr>
              <a:t>www.networkinequality.com</a:t>
            </a:r>
            <a:endParaRPr lang="de-DE" altLang="en-AT" sz="1400" dirty="0">
              <a:ea typeface="ＭＳ Ｐゴシック" panose="020B0600070205080204" pitchFamily="34" charset="-128"/>
            </a:endParaRPr>
          </a:p>
          <a:p>
            <a:pPr algn="ctr" eaLnBrk="1" hangingPunct="1"/>
            <a:endParaRPr lang="de-DE" altLang="en-AT" sz="1400" dirty="0">
              <a:ea typeface="ＭＳ Ｐゴシック" panose="020B0600070205080204" pitchFamily="34" charset="-128"/>
            </a:endParaRPr>
          </a:p>
          <a:p>
            <a:pPr algn="ctr" eaLnBrk="1" hangingPunct="1"/>
            <a:r>
              <a:rPr lang="de-DE" altLang="en-AT" sz="1400" dirty="0">
                <a:ea typeface="ＭＳ Ｐゴシック" panose="020B0600070205080204" pitchFamily="34" charset="-128"/>
              </a:rPr>
              <a:t>Graz, 11.10.2024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2">
            <a:extLst>
              <a:ext uri="{FF2B5EF4-FFF2-40B4-BE49-F238E27FC236}">
                <a16:creationId xmlns:a16="http://schemas.microsoft.com/office/drawing/2014/main" id="{994A842D-E8B1-B8DE-7FBE-687D1773BDB4}"/>
              </a:ext>
            </a:extLst>
          </p:cNvPr>
          <p:cNvSpPr>
            <a:spLocks noGrp="1" noChangeArrowheads="1"/>
          </p:cNvSpPr>
          <p:nvPr>
            <p:ph idx="1"/>
          </p:nvPr>
        </p:nvSpPr>
        <p:spPr>
          <a:xfrm>
            <a:off x="307975" y="592138"/>
            <a:ext cx="8609013" cy="6126162"/>
          </a:xfrm>
        </p:spPr>
        <p:txBody>
          <a:bodyPr/>
          <a:lstStyle/>
          <a:p>
            <a:pPr marL="0" indent="0"/>
            <a:r>
              <a:rPr lang="en-US" altLang="en-AT" sz="2000" b="1">
                <a:solidFill>
                  <a:srgbClr val="0070C0"/>
                </a:solidFill>
                <a:ea typeface="ＭＳ Ｐゴシック" panose="020B0600070205080204" pitchFamily="34" charset="-128"/>
              </a:rPr>
              <a:t>Scientific methods advanced sciences</a:t>
            </a:r>
            <a:r>
              <a:rPr lang="en-US" altLang="en-AT" sz="2000">
                <a:solidFill>
                  <a:srgbClr val="0070C0"/>
                </a:solidFill>
                <a:ea typeface="ＭＳ Ｐゴシック" panose="020B0600070205080204" pitchFamily="34" charset="-128"/>
              </a:rPr>
              <a:t>: </a:t>
            </a:r>
          </a:p>
          <a:p>
            <a:pPr marL="0" indent="0"/>
            <a:endParaRPr lang="en-US" altLang="en-AT" sz="2000">
              <a:ea typeface="ＭＳ Ｐゴシック" panose="020B0600070205080204" pitchFamily="34" charset="-128"/>
            </a:endParaRPr>
          </a:p>
          <a:p>
            <a:pPr marL="0" indent="0"/>
            <a:r>
              <a:rPr lang="en-US" altLang="en-AT" sz="2000">
                <a:ea typeface="ＭＳ Ｐゴシック" panose="020B0600070205080204" pitchFamily="34" charset="-128"/>
              </a:rPr>
              <a:t>amazingly successful, first in physics (</a:t>
            </a:r>
            <a:r>
              <a:rPr lang="en-US" altLang="en-AT" sz="2000">
                <a:solidFill>
                  <a:srgbClr val="0070C0"/>
                </a:solidFill>
                <a:ea typeface="ＭＳ Ｐゴシック" panose="020B0600070205080204" pitchFamily="34" charset="-128"/>
              </a:rPr>
              <a:t>mechanics</a:t>
            </a:r>
            <a:r>
              <a:rPr lang="en-US" altLang="en-AT" sz="2000">
                <a:ea typeface="ＭＳ Ｐゴシック" panose="020B0600070205080204" pitchFamily="34" charset="-128"/>
              </a:rPr>
              <a:t>)</a:t>
            </a:r>
          </a:p>
          <a:p>
            <a:pPr marL="0" indent="0"/>
            <a:r>
              <a:rPr lang="en-US" altLang="en-AT" sz="2000">
                <a:ea typeface="ＭＳ Ｐゴシック" panose="020B0600070205080204" pitchFamily="34" charset="-128"/>
              </a:rPr>
              <a:t>Mechanics explained celestial and terrestrial phenomena on the same footing, with unprecedented precision (enabled discovery of new planets)</a:t>
            </a:r>
          </a:p>
          <a:p>
            <a:pPr marL="0" indent="0"/>
            <a:endParaRPr lang="en-US" altLang="en-AT" sz="2000">
              <a:ea typeface="ＭＳ Ｐゴシック" panose="020B0600070205080204" pitchFamily="34" charset="-128"/>
            </a:endParaRPr>
          </a:p>
          <a:p>
            <a:pPr marL="0" indent="0"/>
            <a:r>
              <a:rPr lang="en-US" altLang="en-AT" sz="2000">
                <a:ea typeface="ＭＳ Ｐゴシック" panose="020B0600070205080204" pitchFamily="34" charset="-128"/>
              </a:rPr>
              <a:t>Soon further branches of physics (</a:t>
            </a:r>
            <a:r>
              <a:rPr lang="en-US" altLang="en-AT" sz="2000">
                <a:solidFill>
                  <a:srgbClr val="0070C0"/>
                </a:solidFill>
                <a:ea typeface="ＭＳ Ｐゴシック" panose="020B0600070205080204" pitchFamily="34" charset="-128"/>
              </a:rPr>
              <a:t>thermodynamics, electricity</a:t>
            </a:r>
            <a:r>
              <a:rPr lang="en-US" altLang="en-AT" sz="2000">
                <a:ea typeface="ＭＳ Ｐゴシック" panose="020B0600070205080204" pitchFamily="34" charset="-128"/>
              </a:rPr>
              <a:t>) and chemistry followed with severe consequences on applications (</a:t>
            </a:r>
            <a:r>
              <a:rPr lang="en-US" altLang="en-AT" sz="2000">
                <a:solidFill>
                  <a:srgbClr val="0070C0"/>
                </a:solidFill>
                <a:ea typeface="ＭＳ Ｐゴシック" panose="020B0600070205080204" pitchFamily="34" charset="-128"/>
              </a:rPr>
              <a:t>industrial revolution</a:t>
            </a:r>
            <a:r>
              <a:rPr lang="en-US" altLang="en-AT" sz="2000">
                <a:ea typeface="ＭＳ Ｐゴシック" panose="020B0600070205080204" pitchFamily="34" charset="-128"/>
              </a:rPr>
              <a:t>).</a:t>
            </a:r>
          </a:p>
          <a:p>
            <a:pPr marL="0" indent="0"/>
            <a:endParaRPr lang="en-US" altLang="en-AT" sz="2000">
              <a:ea typeface="ＭＳ Ｐゴシック" panose="020B0600070205080204" pitchFamily="34" charset="-128"/>
            </a:endParaRPr>
          </a:p>
          <a:p>
            <a:pPr marL="0" indent="0"/>
            <a:endParaRPr lang="en-US" altLang="en-AT">
              <a:ea typeface="ＭＳ Ｐゴシック" panose="020B0600070205080204" pitchFamily="34" charset="-128"/>
            </a:endParaRPr>
          </a:p>
          <a:p>
            <a:pPr marL="0" indent="0"/>
            <a:endParaRPr lang="en-US" altLang="en-AT">
              <a:ea typeface="ＭＳ Ｐゴシック" panose="020B0600070205080204" pitchFamily="34" charset="-128"/>
            </a:endParaRPr>
          </a:p>
          <a:p>
            <a:pPr marL="0" indent="0"/>
            <a:endParaRPr lang="en-US" altLang="en-AT">
              <a:ea typeface="ＭＳ Ｐゴシック" panose="020B0600070205080204" pitchFamily="34" charset="-12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256CD6-718B-FA8E-280E-593CEAA168CF}"/>
              </a:ext>
            </a:extLst>
          </p:cNvPr>
          <p:cNvSpPr>
            <a:spLocks noGrp="1" noChangeArrowheads="1"/>
          </p:cNvSpPr>
          <p:nvPr>
            <p:ph idx="1"/>
          </p:nvPr>
        </p:nvSpPr>
        <p:spPr>
          <a:xfrm>
            <a:off x="307975" y="592138"/>
            <a:ext cx="8609013" cy="6126162"/>
          </a:xfrm>
        </p:spPr>
        <p:txBody>
          <a:bodyPr/>
          <a:lstStyle/>
          <a:p>
            <a:pPr marL="0" indent="0"/>
            <a:r>
              <a:rPr lang="en-US" altLang="en-AT" sz="2000" b="1">
                <a:solidFill>
                  <a:srgbClr val="0070C0"/>
                </a:solidFill>
                <a:ea typeface="ＭＳ Ｐゴシック" panose="020B0600070205080204" pitchFamily="34" charset="-128"/>
              </a:rPr>
              <a:t>Scientific methods advanced sciences</a:t>
            </a:r>
            <a:r>
              <a:rPr lang="en-US" altLang="en-AT" sz="2000">
                <a:solidFill>
                  <a:srgbClr val="0070C0"/>
                </a:solidFill>
                <a:ea typeface="ＭＳ Ｐゴシック" panose="020B0600070205080204" pitchFamily="34" charset="-128"/>
              </a:rPr>
              <a:t>: </a:t>
            </a:r>
          </a:p>
          <a:p>
            <a:pPr marL="0" indent="0"/>
            <a:r>
              <a:rPr lang="en-US" altLang="en-AT" sz="2000">
                <a:ea typeface="ＭＳ Ｐゴシック" panose="020B0600070205080204" pitchFamily="34" charset="-128"/>
              </a:rPr>
              <a:t>amazingly successful, first in physics (</a:t>
            </a:r>
            <a:r>
              <a:rPr lang="en-US" altLang="en-AT" sz="2000">
                <a:solidFill>
                  <a:srgbClr val="0070C0"/>
                </a:solidFill>
                <a:ea typeface="ＭＳ Ｐゴシック" panose="020B0600070205080204" pitchFamily="34" charset="-128"/>
              </a:rPr>
              <a:t>mechanics</a:t>
            </a:r>
            <a:r>
              <a:rPr lang="en-US" altLang="en-AT" sz="2000">
                <a:ea typeface="ＭＳ Ｐゴシック" panose="020B0600070205080204" pitchFamily="34" charset="-128"/>
              </a:rPr>
              <a:t>)</a:t>
            </a:r>
          </a:p>
          <a:p>
            <a:pPr marL="0" indent="0"/>
            <a:r>
              <a:rPr lang="en-US" altLang="en-AT" sz="2000">
                <a:ea typeface="ＭＳ Ｐゴシック" panose="020B0600070205080204" pitchFamily="34" charset="-128"/>
              </a:rPr>
              <a:t>Mechanics explained celestial and terrestrial phenomena on the same footing, with unprecedented precision (enabled discovery of new planets)</a:t>
            </a:r>
          </a:p>
          <a:p>
            <a:pPr marL="0" indent="0"/>
            <a:endParaRPr lang="en-US" altLang="en-AT" sz="2000">
              <a:ea typeface="ＭＳ Ｐゴシック" panose="020B0600070205080204" pitchFamily="34" charset="-128"/>
            </a:endParaRPr>
          </a:p>
          <a:p>
            <a:pPr marL="0" indent="0"/>
            <a:r>
              <a:rPr lang="en-US" altLang="en-AT" sz="2000">
                <a:ea typeface="ＭＳ Ｐゴシック" panose="020B0600070205080204" pitchFamily="34" charset="-128"/>
              </a:rPr>
              <a:t>Soon further branches of physics (</a:t>
            </a:r>
            <a:r>
              <a:rPr lang="en-US" altLang="en-AT" sz="2000">
                <a:solidFill>
                  <a:srgbClr val="0070C0"/>
                </a:solidFill>
                <a:ea typeface="ＭＳ Ｐゴシック" panose="020B0600070205080204" pitchFamily="34" charset="-128"/>
              </a:rPr>
              <a:t>thermodynamics, electricity</a:t>
            </a:r>
            <a:r>
              <a:rPr lang="en-US" altLang="en-AT" sz="2000">
                <a:ea typeface="ＭＳ Ｐゴシック" panose="020B0600070205080204" pitchFamily="34" charset="-128"/>
              </a:rPr>
              <a:t>) and chemistry followed with severe consequences on applications (</a:t>
            </a:r>
            <a:r>
              <a:rPr lang="en-US" altLang="en-AT" sz="2000">
                <a:solidFill>
                  <a:srgbClr val="0070C0"/>
                </a:solidFill>
                <a:ea typeface="ＭＳ Ｐゴシック" panose="020B0600070205080204" pitchFamily="34" charset="-128"/>
              </a:rPr>
              <a:t>industrial revolution</a:t>
            </a:r>
            <a:r>
              <a:rPr lang="en-US" altLang="en-AT" sz="2000">
                <a:ea typeface="ＭＳ Ｐゴシック" panose="020B0600070205080204" pitchFamily="34" charset="-128"/>
              </a:rPr>
              <a:t>).</a:t>
            </a:r>
          </a:p>
          <a:p>
            <a:pPr marL="0" indent="0"/>
            <a:endParaRPr lang="en-US" altLang="en-AT" sz="2000">
              <a:ea typeface="ＭＳ Ｐゴシック" panose="020B0600070205080204" pitchFamily="34" charset="-128"/>
            </a:endParaRPr>
          </a:p>
          <a:p>
            <a:pPr marL="0" indent="0"/>
            <a:r>
              <a:rPr lang="en-US" altLang="en-AT" sz="2000" b="1">
                <a:solidFill>
                  <a:srgbClr val="0070C0"/>
                </a:solidFill>
                <a:ea typeface="ＭＳ Ｐゴシック" panose="020B0600070205080204" pitchFamily="34" charset="-128"/>
              </a:rPr>
              <a:t>Scientific tools evolved in parallel: </a:t>
            </a:r>
          </a:p>
          <a:p>
            <a:pPr marL="0" indent="0"/>
            <a:r>
              <a:rPr lang="en-US" altLang="en-AT" sz="2000">
                <a:solidFill>
                  <a:srgbClr val="0070C0"/>
                </a:solidFill>
                <a:ea typeface="ＭＳ Ｐゴシック" panose="020B0600070205080204" pitchFamily="34" charset="-128"/>
              </a:rPr>
              <a:t>Experimental equipment </a:t>
            </a:r>
            <a:r>
              <a:rPr lang="en-US" altLang="en-AT" sz="2000">
                <a:ea typeface="ＭＳ Ｐゴシック" panose="020B0600070205080204" pitchFamily="34" charset="-128"/>
              </a:rPr>
              <a:t>(discipline specific)</a:t>
            </a:r>
          </a:p>
          <a:p>
            <a:pPr marL="0" indent="0"/>
            <a:r>
              <a:rPr lang="en-US" altLang="en-AT" sz="2000">
                <a:solidFill>
                  <a:srgbClr val="0070C0"/>
                </a:solidFill>
                <a:ea typeface="ＭＳ Ｐゴシック" panose="020B0600070205080204" pitchFamily="34" charset="-128"/>
              </a:rPr>
              <a:t>Mathematics and Statistics </a:t>
            </a:r>
            <a:r>
              <a:rPr lang="en-US" altLang="en-AT" sz="2000">
                <a:ea typeface="ＭＳ Ｐゴシック" panose="020B0600070205080204" pitchFamily="34" charset="-128"/>
              </a:rPr>
              <a:t>(general)</a:t>
            </a:r>
            <a:r>
              <a:rPr lang="en-US" altLang="en-AT" sz="2000" b="1">
                <a:ea typeface="ＭＳ Ｐゴシック" panose="020B0600070205080204" pitchFamily="34" charset="-128"/>
              </a:rPr>
              <a:t> </a:t>
            </a:r>
            <a:endParaRPr lang="hu-HU" altLang="en-AT" sz="2000" b="1">
              <a:ea typeface="ＭＳ Ｐゴシック" panose="020B0600070205080204" pitchFamily="34" charset="-128"/>
            </a:endParaRPr>
          </a:p>
          <a:p>
            <a:pPr marL="0" indent="0"/>
            <a:r>
              <a:rPr lang="hu-HU" altLang="en-AT" sz="2000">
                <a:ea typeface="ＭＳ Ｐゴシック" panose="020B0600070205080204" pitchFamily="34" charset="-128"/>
              </a:rPr>
              <a:t>Galileo: ”</a:t>
            </a:r>
            <a:r>
              <a:rPr lang="en-US" altLang="en-AT" sz="2000">
                <a:ea typeface="ＭＳ Ｐゴシック" panose="020B0600070205080204" pitchFamily="34" charset="-128"/>
              </a:rPr>
              <a:t>The book </a:t>
            </a:r>
            <a:r>
              <a:rPr lang="hu-HU" altLang="en-AT" sz="2000">
                <a:ea typeface="ＭＳ Ｐゴシック" panose="020B0600070205080204" pitchFamily="34" charset="-128"/>
              </a:rPr>
              <a:t>(</a:t>
            </a:r>
            <a:r>
              <a:rPr lang="en-US" altLang="en-AT" sz="2000">
                <a:ea typeface="ＭＳ Ｐゴシック" panose="020B0600070205080204" pitchFamily="34" charset="-128"/>
              </a:rPr>
              <a:t>of nature</a:t>
            </a:r>
            <a:r>
              <a:rPr lang="hu-HU" altLang="en-AT" sz="2000">
                <a:ea typeface="ＭＳ Ｐゴシック" panose="020B0600070205080204" pitchFamily="34" charset="-128"/>
              </a:rPr>
              <a:t>) </a:t>
            </a:r>
            <a:r>
              <a:rPr lang="en-US" altLang="en-AT" sz="2000">
                <a:ea typeface="ＭＳ Ｐゴシック" panose="020B0600070205080204" pitchFamily="34" charset="-128"/>
              </a:rPr>
              <a:t>is written in mathematical language</a:t>
            </a:r>
            <a:r>
              <a:rPr lang="hu-HU" altLang="en-AT" sz="2000">
                <a:ea typeface="ＭＳ Ｐゴシック" panose="020B0600070205080204" pitchFamily="34" charset="-128"/>
              </a:rPr>
              <a:t>”   </a:t>
            </a:r>
            <a:r>
              <a:rPr lang="en-US" altLang="en-AT" sz="2000">
                <a:ea typeface="ＭＳ Ｐゴシック" panose="020B0600070205080204" pitchFamily="34" charset="-128"/>
              </a:rPr>
              <a:t>(In the original: Philosophy</a:t>
            </a:r>
            <a:r>
              <a:rPr lang="hu-HU" altLang="en-AT" sz="2000">
                <a:ea typeface="ＭＳ Ｐゴシック" panose="020B0600070205080204" pitchFamily="34" charset="-128"/>
              </a:rPr>
              <a:t>)</a:t>
            </a:r>
            <a:endParaRPr lang="en-US" altLang="en-AT" sz="2000">
              <a:ea typeface="ＭＳ Ｐゴシック" panose="020B0600070205080204" pitchFamily="34" charset="-128"/>
            </a:endParaRPr>
          </a:p>
          <a:p>
            <a:pPr marL="0" indent="0"/>
            <a:endParaRPr lang="en-US" altLang="en-AT">
              <a:ea typeface="ＭＳ Ｐゴシック" panose="020B0600070205080204" pitchFamily="34" charset="-128"/>
            </a:endParaRPr>
          </a:p>
          <a:p>
            <a:pPr marL="0" indent="0"/>
            <a:endParaRPr lang="en-US" altLang="en-AT">
              <a:ea typeface="ＭＳ Ｐゴシック" panose="020B0600070205080204" pitchFamily="34" charset="-128"/>
            </a:endParaRPr>
          </a:p>
          <a:p>
            <a:pPr marL="0" indent="0"/>
            <a:endParaRPr lang="en-US" altLang="en-AT">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5FC054D1-BA03-5141-32D3-F294031C6FF1}"/>
              </a:ext>
            </a:extLst>
          </p:cNvPr>
          <p:cNvSpPr>
            <a:spLocks noGrp="1" noChangeArrowheads="1"/>
          </p:cNvSpPr>
          <p:nvPr>
            <p:ph type="title"/>
          </p:nvPr>
        </p:nvSpPr>
        <p:spPr/>
        <p:txBody>
          <a:bodyPr/>
          <a:lstStyle/>
          <a:p>
            <a:r>
              <a:rPr lang="en-US" altLang="en-AT">
                <a:ea typeface="ＭＳ Ｐゴシック" panose="020B0600070205080204" pitchFamily="34" charset="-128"/>
              </a:rPr>
              <a:t>Modern Sociology</a:t>
            </a:r>
          </a:p>
        </p:txBody>
      </p:sp>
      <p:sp>
        <p:nvSpPr>
          <p:cNvPr id="22530" name="Content Placeholder 2">
            <a:extLst>
              <a:ext uri="{FF2B5EF4-FFF2-40B4-BE49-F238E27FC236}">
                <a16:creationId xmlns:a16="http://schemas.microsoft.com/office/drawing/2014/main" id="{D9F47FF8-7F1F-54F0-E76B-87BB89817887}"/>
              </a:ext>
            </a:extLst>
          </p:cNvPr>
          <p:cNvSpPr>
            <a:spLocks noGrp="1" noChangeArrowheads="1"/>
          </p:cNvSpPr>
          <p:nvPr>
            <p:ph idx="1"/>
          </p:nvPr>
        </p:nvSpPr>
        <p:spPr>
          <a:xfrm>
            <a:off x="85725" y="1681163"/>
            <a:ext cx="6083300" cy="3263900"/>
          </a:xfrm>
        </p:spPr>
        <p:txBody>
          <a:bodyPr/>
          <a:lstStyle/>
          <a:p>
            <a:pPr marL="0" indent="0"/>
            <a:r>
              <a:rPr lang="en-US" altLang="en-AT" sz="2000">
                <a:ea typeface="ＭＳ Ｐゴシック" panose="020B0600070205080204" pitchFamily="34" charset="-128"/>
              </a:rPr>
              <a:t>Starting from the beginning of the 19th century the success of natural sciences inspired scholars to seek for possibilities to define disciplines (instead of doing just philosophy) to which the ”method of physics” (scientific method) can be applied.</a:t>
            </a:r>
          </a:p>
          <a:p>
            <a:pPr marL="0" indent="0"/>
            <a:r>
              <a:rPr lang="en-US" altLang="en-AT" sz="2000">
                <a:ea typeface="ＭＳ Ｐゴシック" panose="020B0600070205080204" pitchFamily="34" charset="-128"/>
              </a:rPr>
              <a:t>Auguste Comte (1798-1857): </a:t>
            </a:r>
            <a:r>
              <a:rPr lang="en-US" altLang="en-AT">
                <a:solidFill>
                  <a:schemeClr val="accent2"/>
                </a:solidFill>
                <a:ea typeface="ＭＳ Ｐゴシック" panose="020B0600070205080204" pitchFamily="34" charset="-128"/>
              </a:rPr>
              <a:t>Sociology</a:t>
            </a:r>
          </a:p>
        </p:txBody>
      </p:sp>
      <p:pic>
        <p:nvPicPr>
          <p:cNvPr id="22531" name="Picture 4">
            <a:extLst>
              <a:ext uri="{FF2B5EF4-FFF2-40B4-BE49-F238E27FC236}">
                <a16:creationId xmlns:a16="http://schemas.microsoft.com/office/drawing/2014/main" id="{7E1E2484-7247-5F3F-B636-225DA97CA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025" y="3544888"/>
            <a:ext cx="3957638" cy="21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a:extLst>
              <a:ext uri="{FF2B5EF4-FFF2-40B4-BE49-F238E27FC236}">
                <a16:creationId xmlns:a16="http://schemas.microsoft.com/office/drawing/2014/main" id="{C8A1BB18-ADCA-1234-9834-1A96128334E6}"/>
              </a:ext>
            </a:extLst>
          </p:cNvPr>
          <p:cNvCxnSpPr/>
          <p:nvPr/>
        </p:nvCxnSpPr>
        <p:spPr>
          <a:xfrm flipV="1">
            <a:off x="4959350" y="3756025"/>
            <a:ext cx="0" cy="18542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533" name="TextBox 7">
            <a:extLst>
              <a:ext uri="{FF2B5EF4-FFF2-40B4-BE49-F238E27FC236}">
                <a16:creationId xmlns:a16="http://schemas.microsoft.com/office/drawing/2014/main" id="{CD5BE5CE-2714-5B29-2E44-F4C4C0CC4CBD}"/>
              </a:ext>
            </a:extLst>
          </p:cNvPr>
          <p:cNvSpPr txBox="1">
            <a:spLocks noChangeArrowheads="1"/>
          </p:cNvSpPr>
          <p:nvPr/>
        </p:nvSpPr>
        <p:spPr bwMode="auto">
          <a:xfrm rot="16200000">
            <a:off x="3928269" y="4450556"/>
            <a:ext cx="145415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AT" sz="2100" dirty="0"/>
              <a:t>complexity</a:t>
            </a:r>
          </a:p>
        </p:txBody>
      </p:sp>
      <p:pic>
        <p:nvPicPr>
          <p:cNvPr id="22534" name="Picture 2" descr="Image result for Auguste comte">
            <a:extLst>
              <a:ext uri="{FF2B5EF4-FFF2-40B4-BE49-F238E27FC236}">
                <a16:creationId xmlns:a16="http://schemas.microsoft.com/office/drawing/2014/main" id="{D85F4B13-F70A-FBA5-1895-0E4CBB566E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3238" y="1217613"/>
            <a:ext cx="1414462"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TextBox 10">
            <a:extLst>
              <a:ext uri="{FF2B5EF4-FFF2-40B4-BE49-F238E27FC236}">
                <a16:creationId xmlns:a16="http://schemas.microsoft.com/office/drawing/2014/main" id="{D326F338-82B6-D1D8-884C-FCD1BEE4148D}"/>
              </a:ext>
            </a:extLst>
          </p:cNvPr>
          <p:cNvSpPr txBox="1">
            <a:spLocks noChangeArrowheads="1"/>
          </p:cNvSpPr>
          <p:nvPr/>
        </p:nvSpPr>
        <p:spPr bwMode="auto">
          <a:xfrm>
            <a:off x="6808788" y="2994025"/>
            <a:ext cx="1774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hu-HU" altLang="en-AT" sz="1800"/>
              <a:t>Auguste Comte</a:t>
            </a:r>
            <a:endParaRPr lang="en-US" altLang="en-AT" sz="1800"/>
          </a:p>
        </p:txBody>
      </p:sp>
      <p:sp>
        <p:nvSpPr>
          <p:cNvPr id="22536" name="TextBox 2">
            <a:extLst>
              <a:ext uri="{FF2B5EF4-FFF2-40B4-BE49-F238E27FC236}">
                <a16:creationId xmlns:a16="http://schemas.microsoft.com/office/drawing/2014/main" id="{3AFFBC1C-62C7-9CF4-62C2-AB7264CB3EE9}"/>
              </a:ext>
            </a:extLst>
          </p:cNvPr>
          <p:cNvSpPr txBox="1">
            <a:spLocks noChangeArrowheads="1"/>
          </p:cNvSpPr>
          <p:nvPr/>
        </p:nvSpPr>
        <p:spPr bwMode="auto">
          <a:xfrm>
            <a:off x="58738" y="4010025"/>
            <a:ext cx="4578350"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GB" altLang="en-AT" sz="1800" dirty="0">
                <a:solidFill>
                  <a:srgbClr val="202122"/>
                </a:solidFill>
              </a:rPr>
              <a:t>Comte coined the concept of positivism; "positivity", means simply the degree to which the phenomena can be exactly determined. This, as may be readily seen, is also a measure of their relative complexity, since the exactness of a science is in inverse proportion to its complexity. </a:t>
            </a:r>
            <a:endParaRPr lang="en-US" altLang="en-AT" sz="1800" dirty="0"/>
          </a:p>
        </p:txBody>
      </p:sp>
      <p:cxnSp>
        <p:nvCxnSpPr>
          <p:cNvPr id="2" name="Straight Arrow Connector 1">
            <a:extLst>
              <a:ext uri="{FF2B5EF4-FFF2-40B4-BE49-F238E27FC236}">
                <a16:creationId xmlns:a16="http://schemas.microsoft.com/office/drawing/2014/main" id="{4B5DBF79-8637-78DF-616C-1B06821FEC07}"/>
              </a:ext>
            </a:extLst>
          </p:cNvPr>
          <p:cNvCxnSpPr>
            <a:cxnSpLocks/>
          </p:cNvCxnSpPr>
          <p:nvPr/>
        </p:nvCxnSpPr>
        <p:spPr>
          <a:xfrm rot="10800000" flipV="1">
            <a:off x="8832850" y="3883025"/>
            <a:ext cx="0" cy="18542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 name="TextBox 7">
            <a:extLst>
              <a:ext uri="{FF2B5EF4-FFF2-40B4-BE49-F238E27FC236}">
                <a16:creationId xmlns:a16="http://schemas.microsoft.com/office/drawing/2014/main" id="{70B573F1-D5F7-8211-EB14-66262EBDC4BF}"/>
              </a:ext>
            </a:extLst>
          </p:cNvPr>
          <p:cNvSpPr txBox="1">
            <a:spLocks noChangeArrowheads="1"/>
          </p:cNvSpPr>
          <p:nvPr/>
        </p:nvSpPr>
        <p:spPr bwMode="auto">
          <a:xfrm rot="16200000">
            <a:off x="7956718" y="4602376"/>
            <a:ext cx="124585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AT" sz="2100" dirty="0"/>
              <a:t>Positivity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F984BC-A4FF-A73C-E503-477E65727596}"/>
              </a:ext>
            </a:extLst>
          </p:cNvPr>
          <p:cNvSpPr>
            <a:spLocks noGrp="1"/>
          </p:cNvSpPr>
          <p:nvPr>
            <p:ph idx="1"/>
          </p:nvPr>
        </p:nvSpPr>
        <p:spPr>
          <a:xfrm>
            <a:off x="628650" y="533400"/>
            <a:ext cx="7886700" cy="6169025"/>
          </a:xfrm>
        </p:spPr>
        <p:txBody>
          <a:bodyPr/>
          <a:lstStyle/>
          <a:p>
            <a:pPr marL="0" indent="0" algn="ctr">
              <a:defRPr/>
            </a:pPr>
            <a:r>
              <a:rPr lang="en-US" sz="2000" dirty="0">
                <a:solidFill>
                  <a:srgbClr val="0070C0"/>
                </a:solidFill>
              </a:rPr>
              <a:t>(Some of the)</a:t>
            </a:r>
            <a:r>
              <a:rPr lang="en-US" sz="2800" dirty="0">
                <a:solidFill>
                  <a:srgbClr val="0070C0"/>
                </a:solidFill>
              </a:rPr>
              <a:t>Founders of modern social sciences</a:t>
            </a:r>
          </a:p>
          <a:p>
            <a:pPr marL="0" indent="0">
              <a:defRPr/>
            </a:pPr>
            <a:endParaRPr lang="en-US" dirty="0"/>
          </a:p>
          <a:p>
            <a:pPr marL="0" indent="0">
              <a:defRPr/>
            </a:pPr>
            <a:endParaRPr lang="hu-HU" dirty="0"/>
          </a:p>
          <a:p>
            <a:pPr marL="0" indent="0">
              <a:defRPr/>
            </a:pPr>
            <a:endParaRPr lang="hu-HU" dirty="0"/>
          </a:p>
          <a:p>
            <a:pPr marL="0" indent="0">
              <a:defRPr/>
            </a:pPr>
            <a:endParaRPr lang="hu-HU" dirty="0"/>
          </a:p>
          <a:p>
            <a:pPr marL="0" indent="0">
              <a:defRPr/>
            </a:pPr>
            <a:endParaRPr lang="hu-HU" dirty="0"/>
          </a:p>
          <a:p>
            <a:pPr marL="0" indent="0">
              <a:defRPr/>
            </a:pPr>
            <a:r>
              <a:rPr lang="en-US" dirty="0"/>
              <a:t>Social science research methods:</a:t>
            </a:r>
          </a:p>
          <a:p>
            <a:pPr>
              <a:buFont typeface="Arial" panose="020B0604020202020204" pitchFamily="34" charset="0"/>
              <a:buChar char="•"/>
              <a:defRPr/>
            </a:pPr>
            <a:r>
              <a:rPr lang="en-GB" sz="1800" dirty="0">
                <a:solidFill>
                  <a:srgbClr val="795CB2"/>
                </a:solidFill>
                <a:hlinkClick r:id="rId3" tooltip="Qualitative research"/>
              </a:rPr>
              <a:t>Qualitative designs</a:t>
            </a:r>
            <a:r>
              <a:rPr lang="en-GB" sz="1800" dirty="0">
                <a:solidFill>
                  <a:srgbClr val="202122"/>
                </a:solidFill>
              </a:rPr>
              <a:t> emphasize understanding of social phenomena through direct observation, communication with participants, or analysis of texts, and may stress contextual and subjective accuracy over generality.</a:t>
            </a:r>
          </a:p>
          <a:p>
            <a:pPr>
              <a:buFont typeface="Arial" panose="020B0604020202020204" pitchFamily="34" charset="0"/>
              <a:buChar char="•"/>
              <a:defRPr/>
            </a:pPr>
            <a:r>
              <a:rPr lang="en-GB" sz="1800" dirty="0">
                <a:solidFill>
                  <a:srgbClr val="795CB2"/>
                </a:solidFill>
                <a:hlinkClick r:id="rId4" tooltip="Quantitative method"/>
              </a:rPr>
              <a:t>Quantitative designs</a:t>
            </a:r>
            <a:r>
              <a:rPr lang="en-GB" sz="1800" dirty="0">
                <a:solidFill>
                  <a:srgbClr val="202122"/>
                </a:solidFill>
              </a:rPr>
              <a:t> approach social phenomena through quantifiable evidence and often rely on statistical analysis of many cases (or across intentionally designed treatments in an experiment) to establish valid and reliable general claims.</a:t>
            </a:r>
          </a:p>
          <a:p>
            <a:pPr>
              <a:buFont typeface="Arial" panose="020B0604020202020204" pitchFamily="34" charset="0"/>
              <a:buChar char="•"/>
              <a:defRPr/>
            </a:pPr>
            <a:r>
              <a:rPr lang="en-GB" sz="1800" u="sng" dirty="0">
                <a:solidFill>
                  <a:schemeClr val="accent1">
                    <a:lumMod val="50000"/>
                  </a:schemeClr>
                </a:solidFill>
              </a:rPr>
              <a:t>Mixed-methods </a:t>
            </a:r>
          </a:p>
          <a:p>
            <a:pPr marL="0" indent="0">
              <a:defRPr/>
            </a:pPr>
            <a:endParaRPr lang="en-US" dirty="0"/>
          </a:p>
          <a:p>
            <a:pPr marL="0" indent="0">
              <a:defRPr/>
            </a:pPr>
            <a:r>
              <a:rPr lang="en-US" dirty="0"/>
              <a:t> </a:t>
            </a:r>
          </a:p>
        </p:txBody>
      </p:sp>
      <p:pic>
        <p:nvPicPr>
          <p:cNvPr id="24578" name="Picture 2" descr="Image result for max weber">
            <a:extLst>
              <a:ext uri="{FF2B5EF4-FFF2-40B4-BE49-F238E27FC236}">
                <a16:creationId xmlns:a16="http://schemas.microsoft.com/office/drawing/2014/main" id="{1A65AF18-1A26-4D3D-5B42-DF1B8222A9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4175" y="1187450"/>
            <a:ext cx="1371600"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9">
            <a:extLst>
              <a:ext uri="{FF2B5EF4-FFF2-40B4-BE49-F238E27FC236}">
                <a16:creationId xmlns:a16="http://schemas.microsoft.com/office/drawing/2014/main" id="{08207C34-108E-3D4B-AE7C-E14358A43C78}"/>
              </a:ext>
            </a:extLst>
          </p:cNvPr>
          <p:cNvSpPr txBox="1">
            <a:spLocks noChangeArrowheads="1"/>
          </p:cNvSpPr>
          <p:nvPr/>
        </p:nvSpPr>
        <p:spPr bwMode="auto">
          <a:xfrm>
            <a:off x="6942138" y="3033713"/>
            <a:ext cx="1360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hu-HU" altLang="en-AT" sz="1800"/>
              <a:t>Max Weber</a:t>
            </a:r>
            <a:endParaRPr lang="en-US" altLang="en-AT" sz="1800"/>
          </a:p>
        </p:txBody>
      </p:sp>
      <p:pic>
        <p:nvPicPr>
          <p:cNvPr id="24580" name="Picture 6" descr="Image result for karl marx">
            <a:extLst>
              <a:ext uri="{FF2B5EF4-FFF2-40B4-BE49-F238E27FC236}">
                <a16:creationId xmlns:a16="http://schemas.microsoft.com/office/drawing/2014/main" id="{C228FDF7-F4B1-B778-60CE-36AD712B4E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7350" y="1185863"/>
            <a:ext cx="1579563"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Box 10">
            <a:extLst>
              <a:ext uri="{FF2B5EF4-FFF2-40B4-BE49-F238E27FC236}">
                <a16:creationId xmlns:a16="http://schemas.microsoft.com/office/drawing/2014/main" id="{7FCAB9AB-8460-A9ED-571D-83870BBAE378}"/>
              </a:ext>
            </a:extLst>
          </p:cNvPr>
          <p:cNvSpPr txBox="1">
            <a:spLocks noChangeArrowheads="1"/>
          </p:cNvSpPr>
          <p:nvPr/>
        </p:nvSpPr>
        <p:spPr bwMode="auto">
          <a:xfrm>
            <a:off x="3287713" y="2998788"/>
            <a:ext cx="1235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hu-HU" altLang="en-AT" sz="1800"/>
              <a:t>Karl Marx </a:t>
            </a:r>
            <a:endParaRPr lang="en-US" altLang="en-AT" sz="1800"/>
          </a:p>
        </p:txBody>
      </p:sp>
      <p:pic>
        <p:nvPicPr>
          <p:cNvPr id="24582" name="Picture 11">
            <a:extLst>
              <a:ext uri="{FF2B5EF4-FFF2-40B4-BE49-F238E27FC236}">
                <a16:creationId xmlns:a16="http://schemas.microsoft.com/office/drawing/2014/main" id="{142457AB-48E1-54A4-616E-65D2B64D3D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6488" y="1190625"/>
            <a:ext cx="1385887"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TextBox 12">
            <a:extLst>
              <a:ext uri="{FF2B5EF4-FFF2-40B4-BE49-F238E27FC236}">
                <a16:creationId xmlns:a16="http://schemas.microsoft.com/office/drawing/2014/main" id="{5FE60D07-3BB8-9451-24D2-34286426EF38}"/>
              </a:ext>
            </a:extLst>
          </p:cNvPr>
          <p:cNvSpPr txBox="1">
            <a:spLocks noChangeArrowheads="1"/>
          </p:cNvSpPr>
          <p:nvPr/>
        </p:nvSpPr>
        <p:spPr bwMode="auto">
          <a:xfrm>
            <a:off x="4992688" y="3008313"/>
            <a:ext cx="1812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hu-HU" altLang="en-AT" sz="1800"/>
              <a:t>Emile Durkheim</a:t>
            </a:r>
            <a:endParaRPr lang="en-US" altLang="en-AT"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1A1C00-ED2D-C24A-3F8E-351E64DFD202}"/>
              </a:ext>
            </a:extLst>
          </p:cNvPr>
          <p:cNvSpPr>
            <a:spLocks noGrp="1"/>
          </p:cNvSpPr>
          <p:nvPr>
            <p:ph idx="1"/>
          </p:nvPr>
        </p:nvSpPr>
        <p:spPr>
          <a:xfrm>
            <a:off x="628650" y="1101725"/>
            <a:ext cx="7886700" cy="5507038"/>
          </a:xfrm>
        </p:spPr>
        <p:txBody>
          <a:bodyPr>
            <a:normAutofit fontScale="92500" lnSpcReduction="20000"/>
          </a:bodyPr>
          <a:lstStyle/>
          <a:p>
            <a:pPr marL="0" indent="0">
              <a:defRPr/>
            </a:pPr>
            <a:r>
              <a:rPr lang="en-US" dirty="0"/>
              <a:t>Pierre-Simon Laplace (”applying to the political and moral sciences the method founded upon observation and upon calculus, the method which has served us so well in the natural sciences”) </a:t>
            </a:r>
          </a:p>
          <a:p>
            <a:pPr marL="0" indent="0">
              <a:defRPr/>
            </a:pPr>
            <a:r>
              <a:rPr lang="en-US" dirty="0"/>
              <a:t>Marquis de </a:t>
            </a:r>
            <a:r>
              <a:rPr lang="en-US" dirty="0" err="1"/>
              <a:t>Condercet</a:t>
            </a:r>
            <a:r>
              <a:rPr lang="en-US" dirty="0"/>
              <a:t> (“</a:t>
            </a:r>
            <a:r>
              <a:rPr lang="en-US" dirty="0">
                <a:solidFill>
                  <a:schemeClr val="accent2"/>
                </a:solidFill>
              </a:rPr>
              <a:t>Social mathematics</a:t>
            </a:r>
            <a:r>
              <a:rPr lang="en-US" dirty="0"/>
              <a:t>”)</a:t>
            </a:r>
          </a:p>
          <a:p>
            <a:pPr marL="0" indent="0">
              <a:defRPr/>
            </a:pPr>
            <a:r>
              <a:rPr lang="en-US" dirty="0"/>
              <a:t>Adolphe </a:t>
            </a:r>
            <a:r>
              <a:rPr lang="en-US" dirty="0" err="1"/>
              <a:t>Quetelet</a:t>
            </a:r>
            <a:r>
              <a:rPr lang="en-US" dirty="0"/>
              <a:t> (“</a:t>
            </a:r>
            <a:r>
              <a:rPr lang="en-US" dirty="0">
                <a:solidFill>
                  <a:schemeClr val="accent2"/>
                </a:solidFill>
              </a:rPr>
              <a:t>Social physics</a:t>
            </a:r>
            <a:r>
              <a:rPr lang="en-US" dirty="0"/>
              <a:t>”) </a:t>
            </a:r>
          </a:p>
          <a:p>
            <a:pPr marL="0" indent="0">
              <a:defRPr/>
            </a:pPr>
            <a:endParaRPr lang="hu-HU" dirty="0"/>
          </a:p>
          <a:p>
            <a:pPr marL="0" indent="0">
              <a:defRPr/>
            </a:pPr>
            <a:endParaRPr lang="hu-HU" dirty="0"/>
          </a:p>
          <a:p>
            <a:pPr marL="0" indent="0">
              <a:defRPr/>
            </a:pPr>
            <a:endParaRPr lang="hu-HU" dirty="0"/>
          </a:p>
          <a:p>
            <a:pPr marL="0" indent="0">
              <a:defRPr/>
            </a:pPr>
            <a:endParaRPr lang="hu-HU" dirty="0"/>
          </a:p>
          <a:p>
            <a:pPr marL="0" indent="0">
              <a:defRPr/>
            </a:pPr>
            <a:endParaRPr lang="hu-HU" dirty="0"/>
          </a:p>
          <a:p>
            <a:pPr marL="0" indent="0">
              <a:defRPr/>
            </a:pPr>
            <a:endParaRPr lang="hu-HU" dirty="0"/>
          </a:p>
          <a:p>
            <a:pPr marL="0" indent="0">
              <a:defRPr/>
            </a:pPr>
            <a:endParaRPr lang="hu-HU" dirty="0"/>
          </a:p>
          <a:p>
            <a:pPr marL="0" indent="0">
              <a:defRPr/>
            </a:pPr>
            <a:endParaRPr lang="hu-HU" dirty="0"/>
          </a:p>
          <a:p>
            <a:pPr marL="0" indent="0">
              <a:defRPr/>
            </a:pPr>
            <a:r>
              <a:rPr lang="en-US" dirty="0">
                <a:solidFill>
                  <a:srgbClr val="0070C0"/>
                </a:solidFill>
              </a:rPr>
              <a:t>They introduced and promoted statistical methods to Social sciences.</a:t>
            </a:r>
          </a:p>
          <a:p>
            <a:pPr marL="0" indent="0">
              <a:defRPr/>
            </a:pPr>
            <a:endParaRPr lang="en-US" dirty="0"/>
          </a:p>
          <a:p>
            <a:pPr marL="0" indent="0">
              <a:defRPr/>
            </a:pPr>
            <a:endParaRPr lang="en-US" dirty="0"/>
          </a:p>
          <a:p>
            <a:pPr marL="0" indent="0">
              <a:defRPr/>
            </a:pPr>
            <a:endParaRPr lang="en-US" dirty="0"/>
          </a:p>
        </p:txBody>
      </p:sp>
      <p:pic>
        <p:nvPicPr>
          <p:cNvPr id="26626" name="Picture 2" descr="Image result for Condorcet">
            <a:extLst>
              <a:ext uri="{FF2B5EF4-FFF2-40B4-BE49-F238E27FC236}">
                <a16:creationId xmlns:a16="http://schemas.microsoft.com/office/drawing/2014/main" id="{BA8F0239-EE7B-3056-3583-D7141083A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813" y="3263900"/>
            <a:ext cx="147955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4" descr="Image result for Quetelet">
            <a:extLst>
              <a:ext uri="{FF2B5EF4-FFF2-40B4-BE49-F238E27FC236}">
                <a16:creationId xmlns:a16="http://schemas.microsoft.com/office/drawing/2014/main" id="{7DC65D4B-2CE9-EC45-C418-E117C3CD8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1588" y="3263900"/>
            <a:ext cx="1414462"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6" descr="Image result for pierre-simon laplace">
            <a:extLst>
              <a:ext uri="{FF2B5EF4-FFF2-40B4-BE49-F238E27FC236}">
                <a16:creationId xmlns:a16="http://schemas.microsoft.com/office/drawing/2014/main" id="{8692F997-7D1C-7742-9AA7-7B120E90F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7625" y="3263900"/>
            <a:ext cx="1735138"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Box 13">
            <a:extLst>
              <a:ext uri="{FF2B5EF4-FFF2-40B4-BE49-F238E27FC236}">
                <a16:creationId xmlns:a16="http://schemas.microsoft.com/office/drawing/2014/main" id="{D5C8CAFC-85BB-B1B0-B812-0D421F8F3165}"/>
              </a:ext>
            </a:extLst>
          </p:cNvPr>
          <p:cNvSpPr txBox="1">
            <a:spLocks noChangeArrowheads="1"/>
          </p:cNvSpPr>
          <p:nvPr/>
        </p:nvSpPr>
        <p:spPr bwMode="auto">
          <a:xfrm>
            <a:off x="1844675" y="4999038"/>
            <a:ext cx="9937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hu-HU" altLang="en-AT" sz="1800"/>
              <a:t>Laplace</a:t>
            </a:r>
            <a:endParaRPr lang="en-US" altLang="en-AT" sz="1800"/>
          </a:p>
        </p:txBody>
      </p:sp>
      <p:sp>
        <p:nvSpPr>
          <p:cNvPr id="26630" name="TextBox 14">
            <a:extLst>
              <a:ext uri="{FF2B5EF4-FFF2-40B4-BE49-F238E27FC236}">
                <a16:creationId xmlns:a16="http://schemas.microsoft.com/office/drawing/2014/main" id="{61998B80-324D-661B-BFF3-5358A137B729}"/>
              </a:ext>
            </a:extLst>
          </p:cNvPr>
          <p:cNvSpPr txBox="1">
            <a:spLocks noChangeArrowheads="1"/>
          </p:cNvSpPr>
          <p:nvPr/>
        </p:nvSpPr>
        <p:spPr bwMode="auto">
          <a:xfrm>
            <a:off x="3608388" y="4999038"/>
            <a:ext cx="12493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hu-HU" altLang="en-AT" sz="1800"/>
              <a:t>Condercet</a:t>
            </a:r>
            <a:endParaRPr lang="en-US" altLang="en-AT" sz="1800"/>
          </a:p>
        </p:txBody>
      </p:sp>
      <p:sp>
        <p:nvSpPr>
          <p:cNvPr id="26631" name="TextBox 15">
            <a:extLst>
              <a:ext uri="{FF2B5EF4-FFF2-40B4-BE49-F238E27FC236}">
                <a16:creationId xmlns:a16="http://schemas.microsoft.com/office/drawing/2014/main" id="{AFC3B55D-0C15-5275-A2CA-19FF2F124E56}"/>
              </a:ext>
            </a:extLst>
          </p:cNvPr>
          <p:cNvSpPr txBox="1">
            <a:spLocks noChangeArrowheads="1"/>
          </p:cNvSpPr>
          <p:nvPr/>
        </p:nvSpPr>
        <p:spPr bwMode="auto">
          <a:xfrm>
            <a:off x="5360988" y="4999038"/>
            <a:ext cx="1055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hu-HU" altLang="en-AT" sz="1800"/>
              <a:t>Quetelet</a:t>
            </a:r>
            <a:endParaRPr lang="en-US" altLang="en-AT" sz="1800"/>
          </a:p>
        </p:txBody>
      </p:sp>
      <p:sp>
        <p:nvSpPr>
          <p:cNvPr id="26632" name="Title 1">
            <a:extLst>
              <a:ext uri="{FF2B5EF4-FFF2-40B4-BE49-F238E27FC236}">
                <a16:creationId xmlns:a16="http://schemas.microsoft.com/office/drawing/2014/main" id="{63FC7DFD-9DF4-3555-530A-CF9B62D8DD8E}"/>
              </a:ext>
            </a:extLst>
          </p:cNvPr>
          <p:cNvSpPr>
            <a:spLocks noGrp="1" noChangeArrowheads="1"/>
          </p:cNvSpPr>
          <p:nvPr>
            <p:ph type="title"/>
          </p:nvPr>
        </p:nvSpPr>
        <p:spPr>
          <a:xfrm>
            <a:off x="919163" y="420688"/>
            <a:ext cx="7772400" cy="681037"/>
          </a:xfrm>
        </p:spPr>
        <p:txBody>
          <a:bodyPr/>
          <a:lstStyle/>
          <a:p>
            <a:r>
              <a:rPr lang="en-US" altLang="en-AT">
                <a:ea typeface="ＭＳ Ｐゴシック" panose="020B0600070205080204" pitchFamily="34" charset="-128"/>
              </a:rPr>
              <a:t>Social Physics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631288-984F-EF28-87DE-3814ABE3843D}"/>
              </a:ext>
            </a:extLst>
          </p:cNvPr>
          <p:cNvSpPr txBox="1">
            <a:spLocks/>
          </p:cNvSpPr>
          <p:nvPr/>
        </p:nvSpPr>
        <p:spPr>
          <a:xfrm>
            <a:off x="1173163" y="633413"/>
            <a:ext cx="6797675" cy="1185862"/>
          </a:xfrm>
          <a:prstGeom prst="rect">
            <a:avLst/>
          </a:prstGeom>
        </p:spPr>
        <p:txBody>
          <a:bodyPr/>
          <a:lstStyle>
            <a:lvl1pPr algn="ctr" rtl="0" eaLnBrk="0" fontAlgn="base" hangingPunct="0">
              <a:spcBef>
                <a:spcPct val="0"/>
              </a:spcBef>
              <a:spcAft>
                <a:spcPct val="0"/>
              </a:spcAft>
              <a:defRPr sz="3200">
                <a:solidFill>
                  <a:srgbClr val="0070C0"/>
                </a:solidFill>
                <a:latin typeface="+mj-lt"/>
                <a:ea typeface="ＭＳ Ｐゴシック" charset="0"/>
                <a:cs typeface="ＭＳ Ｐゴシック" charset="0"/>
              </a:defRPr>
            </a:lvl1pPr>
            <a:lvl2pPr algn="ctr" rtl="0" eaLnBrk="0" fontAlgn="base" hangingPunct="0">
              <a:spcBef>
                <a:spcPct val="0"/>
              </a:spcBef>
              <a:spcAft>
                <a:spcPct val="0"/>
              </a:spcAft>
              <a:defRPr sz="3200">
                <a:solidFill>
                  <a:schemeClr val="bg2"/>
                </a:solidFill>
                <a:latin typeface="Arial" charset="0"/>
                <a:ea typeface="ＭＳ Ｐゴシック" charset="0"/>
                <a:cs typeface="ＭＳ Ｐゴシック" charset="0"/>
              </a:defRPr>
            </a:lvl2pPr>
            <a:lvl3pPr algn="ctr" rtl="0" eaLnBrk="0" fontAlgn="base" hangingPunct="0">
              <a:spcBef>
                <a:spcPct val="0"/>
              </a:spcBef>
              <a:spcAft>
                <a:spcPct val="0"/>
              </a:spcAft>
              <a:defRPr sz="3200">
                <a:solidFill>
                  <a:schemeClr val="bg2"/>
                </a:solidFill>
                <a:latin typeface="Arial" charset="0"/>
                <a:ea typeface="ＭＳ Ｐゴシック" charset="0"/>
                <a:cs typeface="ＭＳ Ｐゴシック" charset="0"/>
              </a:defRPr>
            </a:lvl3pPr>
            <a:lvl4pPr algn="ctr" rtl="0" eaLnBrk="0" fontAlgn="base" hangingPunct="0">
              <a:spcBef>
                <a:spcPct val="0"/>
              </a:spcBef>
              <a:spcAft>
                <a:spcPct val="0"/>
              </a:spcAft>
              <a:defRPr sz="3200">
                <a:solidFill>
                  <a:schemeClr val="bg2"/>
                </a:solidFill>
                <a:latin typeface="Arial" charset="0"/>
                <a:ea typeface="ＭＳ Ｐゴシック" charset="0"/>
                <a:cs typeface="ＭＳ Ｐゴシック" charset="0"/>
              </a:defRPr>
            </a:lvl4pPr>
            <a:lvl5pPr algn="ctr" rtl="0" eaLnBrk="0" fontAlgn="base" hangingPunct="0">
              <a:spcBef>
                <a:spcPct val="0"/>
              </a:spcBef>
              <a:spcAft>
                <a:spcPct val="0"/>
              </a:spcAft>
              <a:defRPr sz="3200">
                <a:solidFill>
                  <a:schemeClr val="bg2"/>
                </a:solidFill>
                <a:latin typeface="Arial" charset="0"/>
                <a:ea typeface="ＭＳ Ｐゴシック" charset="0"/>
                <a:cs typeface="ＭＳ Ｐゴシック" charset="0"/>
              </a:defRPr>
            </a:lvl5pPr>
            <a:lvl6pPr marL="457200" algn="ctr" rtl="0" fontAlgn="base">
              <a:spcBef>
                <a:spcPct val="0"/>
              </a:spcBef>
              <a:spcAft>
                <a:spcPct val="0"/>
              </a:spcAft>
              <a:defRPr sz="3200">
                <a:solidFill>
                  <a:schemeClr val="bg2"/>
                </a:solidFill>
                <a:latin typeface="Arial" charset="0"/>
              </a:defRPr>
            </a:lvl6pPr>
            <a:lvl7pPr marL="914400" algn="ctr" rtl="0" fontAlgn="base">
              <a:spcBef>
                <a:spcPct val="0"/>
              </a:spcBef>
              <a:spcAft>
                <a:spcPct val="0"/>
              </a:spcAft>
              <a:defRPr sz="3200">
                <a:solidFill>
                  <a:schemeClr val="bg2"/>
                </a:solidFill>
                <a:latin typeface="Arial" charset="0"/>
              </a:defRPr>
            </a:lvl7pPr>
            <a:lvl8pPr marL="1371600" algn="ctr" rtl="0" fontAlgn="base">
              <a:spcBef>
                <a:spcPct val="0"/>
              </a:spcBef>
              <a:spcAft>
                <a:spcPct val="0"/>
              </a:spcAft>
              <a:defRPr sz="3200">
                <a:solidFill>
                  <a:schemeClr val="bg2"/>
                </a:solidFill>
                <a:latin typeface="Arial" charset="0"/>
              </a:defRPr>
            </a:lvl8pPr>
            <a:lvl9pPr marL="1828800" algn="ctr" rtl="0" fontAlgn="base">
              <a:spcBef>
                <a:spcPct val="0"/>
              </a:spcBef>
              <a:spcAft>
                <a:spcPct val="0"/>
              </a:spcAft>
              <a:defRPr sz="3200">
                <a:solidFill>
                  <a:schemeClr val="bg2"/>
                </a:solidFill>
                <a:latin typeface="Arial" charset="0"/>
              </a:defRPr>
            </a:lvl9pPr>
          </a:lstStyle>
          <a:p>
            <a:pPr>
              <a:defRPr/>
            </a:pPr>
            <a:r>
              <a:rPr lang="en-US" kern="0" dirty="0"/>
              <a:t>Average man and Social Atomism</a:t>
            </a:r>
          </a:p>
        </p:txBody>
      </p:sp>
      <p:pic>
        <p:nvPicPr>
          <p:cNvPr id="27650" name="Picture 4" descr="average_man.jpeg">
            <a:extLst>
              <a:ext uri="{FF2B5EF4-FFF2-40B4-BE49-F238E27FC236}">
                <a16:creationId xmlns:a16="http://schemas.microsoft.com/office/drawing/2014/main" id="{830E833F-E460-D3DA-EFA6-F09F9D51C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50" y="1831975"/>
            <a:ext cx="4057650" cy="243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extBox 5">
            <a:extLst>
              <a:ext uri="{FF2B5EF4-FFF2-40B4-BE49-F238E27FC236}">
                <a16:creationId xmlns:a16="http://schemas.microsoft.com/office/drawing/2014/main" id="{D6568187-609D-19DA-1209-4EE5A4C7E71B}"/>
              </a:ext>
            </a:extLst>
          </p:cNvPr>
          <p:cNvSpPr txBox="1">
            <a:spLocks noChangeArrowheads="1"/>
          </p:cNvSpPr>
          <p:nvPr/>
        </p:nvSpPr>
        <p:spPr bwMode="auto">
          <a:xfrm>
            <a:off x="1173163" y="4416425"/>
            <a:ext cx="2901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AT" sz="1800"/>
              <a:t>Adolphe Quetelet, 1850</a:t>
            </a:r>
          </a:p>
        </p:txBody>
      </p:sp>
      <p:sp>
        <p:nvSpPr>
          <p:cNvPr id="7" name="TextBox 6">
            <a:extLst>
              <a:ext uri="{FF2B5EF4-FFF2-40B4-BE49-F238E27FC236}">
                <a16:creationId xmlns:a16="http://schemas.microsoft.com/office/drawing/2014/main" id="{3AB8832A-977B-C46C-E214-C9DF1AC65C5D}"/>
              </a:ext>
            </a:extLst>
          </p:cNvPr>
          <p:cNvSpPr txBox="1"/>
          <p:nvPr/>
        </p:nvSpPr>
        <p:spPr>
          <a:xfrm>
            <a:off x="73025" y="5900738"/>
            <a:ext cx="8997950" cy="647700"/>
          </a:xfrm>
          <a:prstGeom prst="rect">
            <a:avLst/>
          </a:prstGeom>
          <a:ln/>
        </p:spPr>
        <p:style>
          <a:lnRef idx="3">
            <a:schemeClr val="lt1"/>
          </a:lnRef>
          <a:fillRef idx="1">
            <a:schemeClr val="accent6"/>
          </a:fillRef>
          <a:effectRef idx="1">
            <a:schemeClr val="accent6"/>
          </a:effectRef>
          <a:fontRef idx="minor">
            <a:schemeClr val="lt1"/>
          </a:fontRef>
        </p:style>
        <p:txBody>
          <a:bodyPr>
            <a:spAutoFit/>
          </a:bodyPr>
          <a:lstStyle/>
          <a:p>
            <a:pPr>
              <a:defRPr/>
            </a:pPr>
            <a:r>
              <a:rPr lang="en-US" dirty="0"/>
              <a:t>Some of these simplifications of social worlds into study of an average man in society can have negative societal consequences. </a:t>
            </a:r>
          </a:p>
        </p:txBody>
      </p:sp>
      <p:pic>
        <p:nvPicPr>
          <p:cNvPr id="28677" name="Picture 11" descr="Text&#10;&#10;Description automatically generated">
            <a:extLst>
              <a:ext uri="{FF2B5EF4-FFF2-40B4-BE49-F238E27FC236}">
                <a16:creationId xmlns:a16="http://schemas.microsoft.com/office/drawing/2014/main" id="{4E844458-227B-0CE4-F230-4448039001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4013" y="1477963"/>
            <a:ext cx="2536825" cy="400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8677"/>
                                        </p:tgtEl>
                                        <p:attrNameLst>
                                          <p:attrName>style.visibility</p:attrName>
                                        </p:attrNameLst>
                                      </p:cBhvr>
                                      <p:to>
                                        <p:strVal val="visible"/>
                                      </p:to>
                                    </p:set>
                                    <p:anim calcmode="lin" valueType="num">
                                      <p:cBhvr additive="base">
                                        <p:cTn id="7" dur="500" fill="hold"/>
                                        <p:tgtEl>
                                          <p:spTgt spid="28677"/>
                                        </p:tgtEl>
                                        <p:attrNameLst>
                                          <p:attrName>ppt_x</p:attrName>
                                        </p:attrNameLst>
                                      </p:cBhvr>
                                      <p:tavLst>
                                        <p:tav tm="0">
                                          <p:val>
                                            <p:strVal val="#ppt_x"/>
                                          </p:val>
                                        </p:tav>
                                        <p:tav tm="100000">
                                          <p:val>
                                            <p:strVal val="#ppt_x"/>
                                          </p:val>
                                        </p:tav>
                                      </p:tavLst>
                                    </p:anim>
                                    <p:anim calcmode="lin" valueType="num">
                                      <p:cBhvr additive="base">
                                        <p:cTn id="8" dur="500" fill="hold"/>
                                        <p:tgtEl>
                                          <p:spTgt spid="2867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29BBC5C7-6D3B-88CC-45CB-A97CBDF6FC4B}"/>
              </a:ext>
            </a:extLst>
          </p:cNvPr>
          <p:cNvSpPr>
            <a:spLocks noGrp="1" noChangeArrowheads="1"/>
          </p:cNvSpPr>
          <p:nvPr>
            <p:ph type="title"/>
          </p:nvPr>
        </p:nvSpPr>
        <p:spPr>
          <a:xfrm>
            <a:off x="742950" y="446088"/>
            <a:ext cx="7772400" cy="681037"/>
          </a:xfrm>
        </p:spPr>
        <p:txBody>
          <a:bodyPr/>
          <a:lstStyle/>
          <a:p>
            <a:r>
              <a:rPr lang="en-US" altLang="en-AT">
                <a:ea typeface="ＭＳ Ｐゴシック" panose="020B0600070205080204" pitchFamily="34" charset="-128"/>
              </a:rPr>
              <a:t>Statistical Methods: hypothesis testing</a:t>
            </a:r>
          </a:p>
        </p:txBody>
      </p:sp>
      <p:sp>
        <p:nvSpPr>
          <p:cNvPr id="3" name="Content Placeholder 2">
            <a:extLst>
              <a:ext uri="{FF2B5EF4-FFF2-40B4-BE49-F238E27FC236}">
                <a16:creationId xmlns:a16="http://schemas.microsoft.com/office/drawing/2014/main" id="{0677B2D9-A91D-7EDA-F946-5C5CB2484714}"/>
              </a:ext>
            </a:extLst>
          </p:cNvPr>
          <p:cNvSpPr>
            <a:spLocks noGrp="1" noRot="1" noChangeAspect="1" noMove="1" noResize="1" noEditPoints="1" noAdjustHandles="1" noChangeArrowheads="1" noChangeShapeType="1" noTextEdit="1"/>
          </p:cNvSpPr>
          <p:nvPr>
            <p:ph idx="4294967295"/>
          </p:nvPr>
        </p:nvSpPr>
        <p:spPr>
          <a:xfrm>
            <a:off x="552829" y="1181443"/>
            <a:ext cx="8401050" cy="5219700"/>
          </a:xfrm>
          <a:blipFill>
            <a:blip r:embed="rId3"/>
            <a:stretch>
              <a:fillRect l="-905" t="-2184"/>
            </a:stretch>
          </a:blipFill>
        </p:spPr>
        <p:txBody>
          <a:bodyPr/>
          <a:lstStyle/>
          <a:p>
            <a:pPr>
              <a:defRPr/>
            </a:pPr>
            <a:r>
              <a:rPr lang="en-US" dirty="0">
                <a:noFill/>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BAB2F8-B407-5539-B319-A2C35BC254F0}"/>
              </a:ext>
            </a:extLst>
          </p:cNvPr>
          <p:cNvSpPr>
            <a:spLocks noGrp="1"/>
          </p:cNvSpPr>
          <p:nvPr>
            <p:ph type="title"/>
          </p:nvPr>
        </p:nvSpPr>
        <p:spPr/>
        <p:txBody>
          <a:bodyPr/>
          <a:lstStyle/>
          <a:p>
            <a:pPr>
              <a:defRPr/>
            </a:pPr>
            <a:r>
              <a:rPr lang="en-US" dirty="0"/>
              <a:t>Data revolution  </a:t>
            </a:r>
          </a:p>
        </p:txBody>
      </p:sp>
      <p:sp>
        <p:nvSpPr>
          <p:cNvPr id="31746" name="Text Placeholder 7">
            <a:extLst>
              <a:ext uri="{FF2B5EF4-FFF2-40B4-BE49-F238E27FC236}">
                <a16:creationId xmlns:a16="http://schemas.microsoft.com/office/drawing/2014/main" id="{5CC36AAA-1241-1082-3403-97161232BA5E}"/>
              </a:ext>
            </a:extLst>
          </p:cNvPr>
          <p:cNvSpPr>
            <a:spLocks noGrp="1" noChangeArrowheads="1"/>
          </p:cNvSpPr>
          <p:nvPr>
            <p:ph type="body" idx="1"/>
          </p:nvPr>
        </p:nvSpPr>
        <p:spPr/>
        <p:txBody>
          <a:bodyPr/>
          <a:lstStyle/>
          <a:p>
            <a:r>
              <a:rPr lang="en-US" altLang="en-AT">
                <a:ea typeface="ＭＳ Ｐゴシック" panose="020B0600070205080204" pitchFamily="34" charset="-128"/>
              </a:rPr>
              <a:t>Chapter 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7DEEF850-452E-967E-9396-4AD13217EF35}"/>
              </a:ext>
            </a:extLst>
          </p:cNvPr>
          <p:cNvSpPr>
            <a:spLocks noGrp="1" noChangeArrowheads="1"/>
          </p:cNvSpPr>
          <p:nvPr>
            <p:ph type="title"/>
          </p:nvPr>
        </p:nvSpPr>
        <p:spPr/>
        <p:txBody>
          <a:bodyPr/>
          <a:lstStyle/>
          <a:p>
            <a:r>
              <a:rPr lang="en-US" altLang="en-AT">
                <a:ea typeface="ＭＳ Ｐゴシック" panose="020B0600070205080204" pitchFamily="34" charset="-128"/>
              </a:rPr>
              <a:t>Methods of data collection in SocSci </a:t>
            </a:r>
          </a:p>
        </p:txBody>
      </p:sp>
      <p:pic>
        <p:nvPicPr>
          <p:cNvPr id="32770" name="Content Placeholder 3" descr="census_historic.jpg">
            <a:extLst>
              <a:ext uri="{FF2B5EF4-FFF2-40B4-BE49-F238E27FC236}">
                <a16:creationId xmlns:a16="http://schemas.microsoft.com/office/drawing/2014/main" id="{2608C3F5-815D-C13B-CF00-77712F15252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4182" b="4182"/>
          <a:stretch>
            <a:fillRect/>
          </a:stretch>
        </p:blipFill>
        <p:spPr>
          <a:xfrm>
            <a:off x="257175" y="2560638"/>
            <a:ext cx="4398963" cy="2417762"/>
          </a:xfrm>
        </p:spPr>
      </p:pic>
      <p:sp>
        <p:nvSpPr>
          <p:cNvPr id="32771" name="Rectangle 5">
            <a:extLst>
              <a:ext uri="{FF2B5EF4-FFF2-40B4-BE49-F238E27FC236}">
                <a16:creationId xmlns:a16="http://schemas.microsoft.com/office/drawing/2014/main" id="{6712DE8A-F1F7-82B0-54E2-2DB262CA9C39}"/>
              </a:ext>
            </a:extLst>
          </p:cNvPr>
          <p:cNvSpPr>
            <a:spLocks noChangeArrowheads="1"/>
          </p:cNvSpPr>
          <p:nvPr/>
        </p:nvSpPr>
        <p:spPr bwMode="auto">
          <a:xfrm>
            <a:off x="84138" y="5319713"/>
            <a:ext cx="3646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AT" sz="1400"/>
              <a:t>Interview for the 1950 census. (census.gov)</a:t>
            </a:r>
          </a:p>
        </p:txBody>
      </p:sp>
      <p:sp>
        <p:nvSpPr>
          <p:cNvPr id="32772" name="TextBox 4">
            <a:extLst>
              <a:ext uri="{FF2B5EF4-FFF2-40B4-BE49-F238E27FC236}">
                <a16:creationId xmlns:a16="http://schemas.microsoft.com/office/drawing/2014/main" id="{9B9C969C-5E42-5CD2-8F6E-29D09929958B}"/>
              </a:ext>
            </a:extLst>
          </p:cNvPr>
          <p:cNvSpPr txBox="1">
            <a:spLocks noChangeArrowheads="1"/>
          </p:cNvSpPr>
          <p:nvPr/>
        </p:nvSpPr>
        <p:spPr bwMode="auto">
          <a:xfrm>
            <a:off x="4800600" y="1593850"/>
            <a:ext cx="4086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AT" sz="1800"/>
              <a:t>Classical methods:</a:t>
            </a:r>
          </a:p>
          <a:p>
            <a:pPr>
              <a:spcBef>
                <a:spcPct val="0"/>
              </a:spcBef>
              <a:buFontTx/>
              <a:buChar char="-"/>
            </a:pPr>
            <a:r>
              <a:rPr lang="en-US" altLang="en-AT" sz="1800"/>
              <a:t>Census</a:t>
            </a:r>
          </a:p>
          <a:p>
            <a:pPr>
              <a:spcBef>
                <a:spcPct val="0"/>
              </a:spcBef>
              <a:buFontTx/>
              <a:buChar char="-"/>
            </a:pPr>
            <a:r>
              <a:rPr lang="en-US" altLang="en-AT" sz="1800"/>
              <a:t>Archives</a:t>
            </a:r>
            <a:endParaRPr lang="hu-HU" altLang="en-AT" sz="1800"/>
          </a:p>
          <a:p>
            <a:pPr>
              <a:spcBef>
                <a:spcPct val="0"/>
              </a:spcBef>
              <a:buFontTx/>
              <a:buChar char="-"/>
            </a:pPr>
            <a:r>
              <a:rPr lang="en-US" altLang="en-AT" sz="1800"/>
              <a:t>Observation</a:t>
            </a:r>
          </a:p>
          <a:p>
            <a:pPr>
              <a:spcBef>
                <a:spcPct val="0"/>
              </a:spcBef>
              <a:buFontTx/>
              <a:buChar char="-"/>
            </a:pPr>
            <a:r>
              <a:rPr lang="en-US" altLang="en-AT" sz="1800" b="1">
                <a:solidFill>
                  <a:schemeClr val="accent2"/>
                </a:solidFill>
              </a:rPr>
              <a:t>Surveys </a:t>
            </a:r>
            <a:r>
              <a:rPr lang="en-US" altLang="en-AT" sz="1800">
                <a:solidFill>
                  <a:schemeClr val="accent2"/>
                </a:solidFill>
              </a:rPr>
              <a:t>(primary source of data)</a:t>
            </a:r>
          </a:p>
          <a:p>
            <a:pPr>
              <a:spcBef>
                <a:spcPct val="0"/>
              </a:spcBef>
              <a:buFontTx/>
              <a:buChar char="-"/>
            </a:pPr>
            <a:endParaRPr lang="en-US" altLang="en-AT" sz="1800">
              <a:solidFill>
                <a:schemeClr val="accent2"/>
              </a:solidFill>
            </a:endParaRPr>
          </a:p>
        </p:txBody>
      </p:sp>
      <p:sp>
        <p:nvSpPr>
          <p:cNvPr id="32773" name="TextBox 1">
            <a:extLst>
              <a:ext uri="{FF2B5EF4-FFF2-40B4-BE49-F238E27FC236}">
                <a16:creationId xmlns:a16="http://schemas.microsoft.com/office/drawing/2014/main" id="{EC72655B-7FB2-2427-6CCE-4187F3E06D67}"/>
              </a:ext>
            </a:extLst>
          </p:cNvPr>
          <p:cNvSpPr txBox="1">
            <a:spLocks noChangeArrowheads="1"/>
          </p:cNvSpPr>
          <p:nvPr/>
        </p:nvSpPr>
        <p:spPr bwMode="auto">
          <a:xfrm>
            <a:off x="4902200" y="3770313"/>
            <a:ext cx="3416300" cy="922337"/>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AT" sz="1800"/>
              <a:t>Question! What are the advantages and disadvantages of this data collection method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B4E891CB-2882-34BF-06C5-4FE7634D5D8F}"/>
              </a:ext>
            </a:extLst>
          </p:cNvPr>
          <p:cNvSpPr>
            <a:spLocks noGrp="1" noChangeArrowheads="1"/>
          </p:cNvSpPr>
          <p:nvPr>
            <p:ph type="title"/>
          </p:nvPr>
        </p:nvSpPr>
        <p:spPr/>
        <p:txBody>
          <a:bodyPr/>
          <a:lstStyle/>
          <a:p>
            <a:r>
              <a:rPr lang="en-US" altLang="en-AT">
                <a:ea typeface="ＭＳ Ｐゴシック" panose="020B0600070205080204" pitchFamily="34" charset="-128"/>
              </a:rPr>
              <a:t>Methods of data collection in SocSci </a:t>
            </a:r>
          </a:p>
        </p:txBody>
      </p:sp>
      <p:pic>
        <p:nvPicPr>
          <p:cNvPr id="34818" name="Content Placeholder 3" descr="census_historic.jpg">
            <a:extLst>
              <a:ext uri="{FF2B5EF4-FFF2-40B4-BE49-F238E27FC236}">
                <a16:creationId xmlns:a16="http://schemas.microsoft.com/office/drawing/2014/main" id="{5208D9C5-9A73-6B61-25F0-90952B8853A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4182" b="4182"/>
          <a:stretch>
            <a:fillRect/>
          </a:stretch>
        </p:blipFill>
        <p:spPr>
          <a:xfrm>
            <a:off x="257175" y="2560638"/>
            <a:ext cx="4398963" cy="2417762"/>
          </a:xfrm>
        </p:spPr>
      </p:pic>
      <p:sp>
        <p:nvSpPr>
          <p:cNvPr id="34819" name="Rectangle 5">
            <a:extLst>
              <a:ext uri="{FF2B5EF4-FFF2-40B4-BE49-F238E27FC236}">
                <a16:creationId xmlns:a16="http://schemas.microsoft.com/office/drawing/2014/main" id="{2B0E1503-F1A6-7692-D794-A856ECA08521}"/>
              </a:ext>
            </a:extLst>
          </p:cNvPr>
          <p:cNvSpPr>
            <a:spLocks noChangeArrowheads="1"/>
          </p:cNvSpPr>
          <p:nvPr/>
        </p:nvSpPr>
        <p:spPr bwMode="auto">
          <a:xfrm>
            <a:off x="84138" y="5319713"/>
            <a:ext cx="36464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AT" sz="1400"/>
              <a:t>Interview for the 1950 census. (census.gov)</a:t>
            </a:r>
          </a:p>
        </p:txBody>
      </p:sp>
      <p:sp>
        <p:nvSpPr>
          <p:cNvPr id="34820" name="TextBox 4">
            <a:extLst>
              <a:ext uri="{FF2B5EF4-FFF2-40B4-BE49-F238E27FC236}">
                <a16:creationId xmlns:a16="http://schemas.microsoft.com/office/drawing/2014/main" id="{AC8878D1-F1BA-12C8-5A35-508C321D8059}"/>
              </a:ext>
            </a:extLst>
          </p:cNvPr>
          <p:cNvSpPr txBox="1">
            <a:spLocks noChangeArrowheads="1"/>
          </p:cNvSpPr>
          <p:nvPr/>
        </p:nvSpPr>
        <p:spPr bwMode="auto">
          <a:xfrm>
            <a:off x="4800600" y="1593850"/>
            <a:ext cx="4086225"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AT" sz="1800"/>
              <a:t>Classical methods:</a:t>
            </a:r>
          </a:p>
          <a:p>
            <a:pPr>
              <a:spcBef>
                <a:spcPct val="0"/>
              </a:spcBef>
              <a:buFontTx/>
              <a:buChar char="-"/>
            </a:pPr>
            <a:r>
              <a:rPr lang="en-US" altLang="en-AT" sz="1800"/>
              <a:t>Census</a:t>
            </a:r>
          </a:p>
          <a:p>
            <a:pPr>
              <a:spcBef>
                <a:spcPct val="0"/>
              </a:spcBef>
              <a:buFontTx/>
              <a:buChar char="-"/>
            </a:pPr>
            <a:r>
              <a:rPr lang="en-US" altLang="en-AT" sz="1800"/>
              <a:t>Archives</a:t>
            </a:r>
            <a:endParaRPr lang="hu-HU" altLang="en-AT" sz="1800"/>
          </a:p>
          <a:p>
            <a:pPr>
              <a:spcBef>
                <a:spcPct val="0"/>
              </a:spcBef>
              <a:buFontTx/>
              <a:buChar char="-"/>
            </a:pPr>
            <a:r>
              <a:rPr lang="en-US" altLang="en-AT" sz="1800"/>
              <a:t>Observation</a:t>
            </a:r>
          </a:p>
          <a:p>
            <a:pPr>
              <a:spcBef>
                <a:spcPct val="0"/>
              </a:spcBef>
              <a:buFontTx/>
              <a:buChar char="-"/>
            </a:pPr>
            <a:r>
              <a:rPr lang="en-US" altLang="en-AT" sz="1800" b="1">
                <a:solidFill>
                  <a:schemeClr val="accent2"/>
                </a:solidFill>
              </a:rPr>
              <a:t>Surveys </a:t>
            </a:r>
            <a:r>
              <a:rPr lang="en-US" altLang="en-AT" sz="1800">
                <a:solidFill>
                  <a:schemeClr val="accent2"/>
                </a:solidFill>
              </a:rPr>
              <a:t>(primary source of data)</a:t>
            </a:r>
          </a:p>
          <a:p>
            <a:pPr>
              <a:spcBef>
                <a:spcPct val="0"/>
              </a:spcBef>
              <a:buFontTx/>
              <a:buChar char="-"/>
            </a:pPr>
            <a:endParaRPr lang="en-US" altLang="en-AT" sz="1800">
              <a:solidFill>
                <a:schemeClr val="accent2"/>
              </a:solidFill>
            </a:endParaRPr>
          </a:p>
          <a:p>
            <a:pPr>
              <a:spcBef>
                <a:spcPct val="0"/>
              </a:spcBef>
            </a:pPr>
            <a:r>
              <a:rPr lang="en-US" altLang="en-AT" sz="1800"/>
              <a:t>Advantage of surveys: Targeted questions, targeted groups, possibility of longitudinal studies.</a:t>
            </a:r>
          </a:p>
          <a:p>
            <a:pPr>
              <a:spcBef>
                <a:spcPct val="0"/>
              </a:spcBef>
            </a:pPr>
            <a:endParaRPr lang="en-US" altLang="en-AT" sz="1800"/>
          </a:p>
          <a:p>
            <a:pPr>
              <a:spcBef>
                <a:spcPct val="0"/>
              </a:spcBef>
            </a:pPr>
            <a:endParaRPr lang="en-US" altLang="en-AT" sz="1800"/>
          </a:p>
          <a:p>
            <a:pPr>
              <a:spcBef>
                <a:spcPct val="0"/>
              </a:spcBef>
            </a:pPr>
            <a:r>
              <a:rPr lang="en-US" altLang="en-AT" sz="1800"/>
              <a:t>Disadvantages: Large effort, limited size, subjectivity in answers.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91393D34-39E4-EE69-3B1E-1DEB1FBECAD0}"/>
              </a:ext>
            </a:extLst>
          </p:cNvPr>
          <p:cNvSpPr>
            <a:spLocks noGrp="1" noChangeArrowheads="1"/>
          </p:cNvSpPr>
          <p:nvPr>
            <p:ph type="title"/>
          </p:nvPr>
        </p:nvSpPr>
        <p:spPr/>
        <p:txBody>
          <a:bodyPr/>
          <a:lstStyle/>
          <a:p>
            <a:pPr eaLnBrk="1" hangingPunct="1"/>
            <a:r>
              <a:rPr lang="de-DE" altLang="en-AT" sz="2800">
                <a:ea typeface="ＭＳ Ｐゴシック" panose="020B0600070205080204" pitchFamily="34" charset="-128"/>
              </a:rPr>
              <a:t>Computational Social Science</a:t>
            </a:r>
            <a:endParaRPr lang="de-DE" altLang="en-AT" sz="1200">
              <a:ea typeface="ＭＳ Ｐゴシック" panose="020B0600070205080204" pitchFamily="34" charset="-128"/>
            </a:endParaRPr>
          </a:p>
        </p:txBody>
      </p:sp>
      <p:sp>
        <p:nvSpPr>
          <p:cNvPr id="5122" name="Rectangle 3">
            <a:extLst>
              <a:ext uri="{FF2B5EF4-FFF2-40B4-BE49-F238E27FC236}">
                <a16:creationId xmlns:a16="http://schemas.microsoft.com/office/drawing/2014/main" id="{F11F946E-9032-382E-3BB2-D545846EEA79}"/>
              </a:ext>
            </a:extLst>
          </p:cNvPr>
          <p:cNvSpPr>
            <a:spLocks noGrp="1" noChangeArrowheads="1"/>
          </p:cNvSpPr>
          <p:nvPr>
            <p:ph type="body" idx="1"/>
          </p:nvPr>
        </p:nvSpPr>
        <p:spPr>
          <a:xfrm>
            <a:off x="331788" y="1582738"/>
            <a:ext cx="7772400" cy="4543425"/>
          </a:xfrm>
        </p:spPr>
        <p:txBody>
          <a:bodyPr/>
          <a:lstStyle/>
          <a:p>
            <a:pPr marL="0" indent="0" eaLnBrk="1" hangingPunct="1">
              <a:defRPr/>
            </a:pPr>
            <a:r>
              <a:rPr lang="de-AT" altLang="en-AT" b="1" dirty="0">
                <a:solidFill>
                  <a:srgbClr val="0070C0"/>
                </a:solidFill>
                <a:ea typeface="ＭＳ Ｐゴシック" panose="020B0600070205080204" pitchFamily="34" charset="-128"/>
              </a:rPr>
              <a:t>Agenda</a:t>
            </a:r>
          </a:p>
          <a:p>
            <a:pPr eaLnBrk="1" hangingPunct="1">
              <a:defRPr/>
            </a:pPr>
            <a:endParaRPr lang="de-AT" altLang="en-AT" dirty="0">
              <a:ea typeface="ＭＳ Ｐゴシック" panose="020B0600070205080204" pitchFamily="34" charset="-128"/>
            </a:endParaRPr>
          </a:p>
          <a:p>
            <a:pPr eaLnBrk="1" hangingPunct="1">
              <a:buFontTx/>
              <a:buChar char="•"/>
              <a:defRPr/>
            </a:pPr>
            <a:r>
              <a:rPr lang="de-AT" altLang="en-AT" dirty="0">
                <a:ea typeface="ＭＳ Ｐゴシック" panose="020B0600070205080204" pitchFamily="34" charset="-128"/>
              </a:rPr>
              <a:t>Motivation: </a:t>
            </a:r>
          </a:p>
          <a:p>
            <a:pPr lvl="1" eaLnBrk="1" hangingPunct="1">
              <a:buFontTx/>
              <a:buChar char="•"/>
              <a:defRPr/>
            </a:pPr>
            <a:r>
              <a:rPr lang="en-US" altLang="en-AT" dirty="0">
                <a:ea typeface="ＭＳ Ｐゴシック" panose="020B0600070205080204" pitchFamily="34" charset="-128"/>
              </a:rPr>
              <a:t>What</a:t>
            </a:r>
            <a:r>
              <a:rPr lang="de-AT" altLang="en-AT" dirty="0">
                <a:ea typeface="ＭＳ Ｐゴシック" panose="020B0600070205080204" pitchFamily="34" charset="-128"/>
              </a:rPr>
              <a:t> </a:t>
            </a:r>
            <a:r>
              <a:rPr lang="de-AT" altLang="en-AT" dirty="0" err="1">
                <a:ea typeface="ＭＳ Ｐゴシック" panose="020B0600070205080204" pitchFamily="34" charset="-128"/>
              </a:rPr>
              <a:t>is</a:t>
            </a:r>
            <a:r>
              <a:rPr lang="de-AT" altLang="en-AT" dirty="0">
                <a:ea typeface="ＭＳ Ｐゴシック" panose="020B0600070205080204" pitchFamily="34" charset="-128"/>
              </a:rPr>
              <a:t> CSS? </a:t>
            </a:r>
          </a:p>
          <a:p>
            <a:pPr lvl="1" eaLnBrk="1" hangingPunct="1">
              <a:buFontTx/>
              <a:buChar char="•"/>
              <a:defRPr/>
            </a:pPr>
            <a:r>
              <a:rPr lang="de-AT" altLang="en-AT" dirty="0">
                <a:ea typeface="ＭＳ Ｐゴシック" panose="020B0600070205080204" pitchFamily="34" charset="-128"/>
              </a:rPr>
              <a:t>Historical </a:t>
            </a:r>
            <a:r>
              <a:rPr lang="de-AT" altLang="en-AT" dirty="0" err="1">
                <a:ea typeface="ＭＳ Ｐゴシック" panose="020B0600070205080204" pitchFamily="34" charset="-128"/>
              </a:rPr>
              <a:t>perspective</a:t>
            </a:r>
            <a:r>
              <a:rPr lang="de-AT" altLang="en-AT" dirty="0">
                <a:ea typeface="ＭＳ Ｐゴシック" panose="020B0600070205080204" pitchFamily="34" charset="-128"/>
              </a:rPr>
              <a:t>. </a:t>
            </a:r>
          </a:p>
          <a:p>
            <a:pPr lvl="1" eaLnBrk="1" hangingPunct="1">
              <a:buFontTx/>
              <a:buChar char="•"/>
              <a:defRPr/>
            </a:pPr>
            <a:r>
              <a:rPr lang="de-AT" altLang="en-AT" dirty="0" err="1">
                <a:ea typeface="ＭＳ Ｐゴシック" panose="020B0600070205080204" pitchFamily="34" charset="-128"/>
              </a:rPr>
              <a:t>Why</a:t>
            </a:r>
            <a:r>
              <a:rPr lang="de-AT" altLang="en-AT" dirty="0">
                <a:ea typeface="ＭＳ Ｐゴシック" panose="020B0600070205080204" pitchFamily="34" charset="-128"/>
              </a:rPr>
              <a:t> </a:t>
            </a:r>
            <a:r>
              <a:rPr lang="de-AT" altLang="en-AT" dirty="0" err="1">
                <a:ea typeface="ＭＳ Ｐゴシック" panose="020B0600070205080204" pitchFamily="34" charset="-128"/>
              </a:rPr>
              <a:t>is</a:t>
            </a:r>
            <a:r>
              <a:rPr lang="de-AT" altLang="en-AT" dirty="0">
                <a:ea typeface="ＭＳ Ｐゴシック" panose="020B0600070205080204" pitchFamily="34" charset="-128"/>
              </a:rPr>
              <a:t> </a:t>
            </a:r>
            <a:r>
              <a:rPr lang="de-AT" altLang="en-AT" dirty="0" err="1">
                <a:ea typeface="ＭＳ Ｐゴシック" panose="020B0600070205080204" pitchFamily="34" charset="-128"/>
              </a:rPr>
              <a:t>it</a:t>
            </a:r>
            <a:r>
              <a:rPr lang="de-AT" altLang="en-AT" dirty="0">
                <a:ea typeface="ＭＳ Ｐゴシック" panose="020B0600070205080204" pitchFamily="34" charset="-128"/>
              </a:rPr>
              <a:t> </a:t>
            </a:r>
            <a:r>
              <a:rPr lang="de-AT" altLang="en-AT" dirty="0" err="1">
                <a:ea typeface="ＭＳ Ｐゴシック" panose="020B0600070205080204" pitchFamily="34" charset="-128"/>
              </a:rPr>
              <a:t>important</a:t>
            </a:r>
            <a:r>
              <a:rPr lang="de-AT" altLang="en-AT" dirty="0">
                <a:ea typeface="ＭＳ Ｐゴシック" panose="020B0600070205080204" pitchFamily="34" charset="-128"/>
              </a:rPr>
              <a:t>?</a:t>
            </a:r>
          </a:p>
          <a:p>
            <a:pPr lvl="1" eaLnBrk="1" hangingPunct="1">
              <a:buFontTx/>
              <a:buChar char="•"/>
              <a:defRPr/>
            </a:pPr>
            <a:endParaRPr lang="de-AT" altLang="en-AT" dirty="0">
              <a:ea typeface="ＭＳ Ｐゴシック" panose="020B0600070205080204" pitchFamily="34" charset="-128"/>
            </a:endParaRPr>
          </a:p>
          <a:p>
            <a:pPr eaLnBrk="1" hangingPunct="1">
              <a:buFontTx/>
              <a:buChar char="•"/>
              <a:defRPr/>
            </a:pPr>
            <a:r>
              <a:rPr lang="de-AT" altLang="en-AT" dirty="0">
                <a:ea typeface="ＭＳ Ｐゴシック" panose="020B0600070205080204" pitchFamily="34" charset="-128"/>
              </a:rPr>
              <a:t>Topics </a:t>
            </a:r>
            <a:r>
              <a:rPr lang="de-AT" altLang="en-AT" dirty="0" err="1">
                <a:ea typeface="ＭＳ Ｐゴシック" panose="020B0600070205080204" pitchFamily="34" charset="-128"/>
              </a:rPr>
              <a:t>we</a:t>
            </a:r>
            <a:r>
              <a:rPr lang="de-AT" altLang="en-AT" dirty="0">
                <a:ea typeface="ＭＳ Ｐゴシック" panose="020B0600070205080204" pitchFamily="34" charset="-128"/>
              </a:rPr>
              <a:t> will </a:t>
            </a:r>
            <a:r>
              <a:rPr lang="de-AT" altLang="en-AT" dirty="0" err="1">
                <a:ea typeface="ＭＳ Ｐゴシック" panose="020B0600070205080204" pitchFamily="34" charset="-128"/>
              </a:rPr>
              <a:t>cover</a:t>
            </a:r>
            <a:r>
              <a:rPr lang="de-AT" altLang="en-AT" dirty="0">
                <a:ea typeface="ＭＳ Ｐゴシック" panose="020B0600070205080204" pitchFamily="34" charset="-128"/>
              </a:rPr>
              <a:t> in </a:t>
            </a:r>
            <a:r>
              <a:rPr lang="de-AT" altLang="en-AT" dirty="0" err="1">
                <a:ea typeface="ＭＳ Ｐゴシック" panose="020B0600070205080204" pitchFamily="34" charset="-128"/>
              </a:rPr>
              <a:t>this</a:t>
            </a:r>
            <a:r>
              <a:rPr lang="de-AT" altLang="en-AT" dirty="0">
                <a:ea typeface="ＭＳ Ｐゴシック" panose="020B0600070205080204" pitchFamily="34" charset="-128"/>
              </a:rPr>
              <a:t> </a:t>
            </a:r>
            <a:r>
              <a:rPr lang="de-AT" altLang="en-AT" dirty="0" err="1">
                <a:ea typeface="ＭＳ Ｐゴシック" panose="020B0600070205080204" pitchFamily="34" charset="-128"/>
              </a:rPr>
              <a:t>course</a:t>
            </a:r>
            <a:endParaRPr lang="de-AT" altLang="en-AT" dirty="0">
              <a:ea typeface="ＭＳ Ｐゴシック" panose="020B0600070205080204" pitchFamily="34" charset="-128"/>
            </a:endParaRPr>
          </a:p>
          <a:p>
            <a:pPr marL="0" indent="0" eaLnBrk="1" hangingPunct="1">
              <a:defRPr/>
            </a:pPr>
            <a:endParaRPr lang="de-AT" altLang="en-AT" dirty="0">
              <a:ea typeface="ＭＳ Ｐゴシック" panose="020B0600070205080204" pitchFamily="34" charset="-128"/>
            </a:endParaRPr>
          </a:p>
          <a:p>
            <a:pPr eaLnBrk="1" hangingPunct="1">
              <a:buFontTx/>
              <a:buChar char="•"/>
              <a:defRPr/>
            </a:pPr>
            <a:r>
              <a:rPr lang="de-AT" altLang="en-AT" dirty="0" err="1">
                <a:ea typeface="ＭＳ Ｐゴシック" panose="020B0600070205080204" pitchFamily="34" charset="-128"/>
              </a:rPr>
              <a:t>How</a:t>
            </a:r>
            <a:r>
              <a:rPr lang="de-AT" altLang="en-AT" dirty="0">
                <a:ea typeface="ＭＳ Ｐゴシック" panose="020B0600070205080204" pitchFamily="34" charset="-128"/>
              </a:rPr>
              <a:t> </a:t>
            </a:r>
            <a:r>
              <a:rPr lang="de-AT" altLang="en-AT" dirty="0" err="1">
                <a:ea typeface="ＭＳ Ｐゴシック" panose="020B0600070205080204" pitchFamily="34" charset="-128"/>
              </a:rPr>
              <a:t>this</a:t>
            </a:r>
            <a:r>
              <a:rPr lang="de-AT" altLang="en-AT" dirty="0">
                <a:ea typeface="ＭＳ Ｐゴシック" panose="020B0600070205080204" pitchFamily="34" charset="-128"/>
              </a:rPr>
              <a:t> </a:t>
            </a:r>
            <a:r>
              <a:rPr lang="de-AT" altLang="en-AT" dirty="0" err="1">
                <a:ea typeface="ＭＳ Ｐゴシック" panose="020B0600070205080204" pitchFamily="34" charset="-128"/>
              </a:rPr>
              <a:t>course</a:t>
            </a:r>
            <a:r>
              <a:rPr lang="de-AT" altLang="en-AT" dirty="0">
                <a:ea typeface="ＭＳ Ｐゴシック" panose="020B0600070205080204" pitchFamily="34" charset="-128"/>
              </a:rPr>
              <a:t> </a:t>
            </a:r>
            <a:r>
              <a:rPr lang="de-AT" altLang="en-AT" dirty="0" err="1">
                <a:ea typeface="ＭＳ Ｐゴシック" panose="020B0600070205080204" pitchFamily="34" charset="-128"/>
              </a:rPr>
              <a:t>is</a:t>
            </a:r>
            <a:r>
              <a:rPr lang="de-AT" altLang="en-AT" dirty="0">
                <a:ea typeface="ＭＳ Ｐゴシック" panose="020B0600070205080204" pitchFamily="34" charset="-128"/>
              </a:rPr>
              <a:t> </a:t>
            </a:r>
            <a:r>
              <a:rPr lang="de-AT" altLang="en-AT" dirty="0" err="1">
                <a:ea typeface="ＭＳ Ｐゴシック" panose="020B0600070205080204" pitchFamily="34" charset="-128"/>
              </a:rPr>
              <a:t>organized</a:t>
            </a:r>
            <a:r>
              <a:rPr lang="de-AT" altLang="en-AT" dirty="0">
                <a:ea typeface="ＭＳ Ｐゴシック" panose="020B0600070205080204" pitchFamily="34" charset="-128"/>
              </a:rPr>
              <a:t> </a:t>
            </a:r>
            <a:br>
              <a:rPr lang="de-AT" altLang="en-AT" dirty="0">
                <a:ea typeface="ＭＳ Ｐゴシック" panose="020B0600070205080204" pitchFamily="34" charset="-128"/>
              </a:rPr>
            </a:br>
            <a:endParaRPr lang="de-AT" altLang="en-AT" dirty="0">
              <a:ea typeface="ＭＳ Ｐゴシック" panose="020B0600070205080204" pitchFamily="34"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416B5249-9C41-A298-0F03-0D44A9E6DB2B}"/>
              </a:ext>
            </a:extLst>
          </p:cNvPr>
          <p:cNvSpPr>
            <a:spLocks noGrp="1" noChangeArrowheads="1"/>
          </p:cNvSpPr>
          <p:nvPr>
            <p:ph type="title"/>
          </p:nvPr>
        </p:nvSpPr>
        <p:spPr/>
        <p:txBody>
          <a:bodyPr/>
          <a:lstStyle/>
          <a:p>
            <a:r>
              <a:rPr lang="en-US" altLang="en-AT">
                <a:ea typeface="ＭＳ Ｐゴシック" panose="020B0600070205080204" pitchFamily="34" charset="-128"/>
              </a:rPr>
              <a:t>Data Revolution </a:t>
            </a:r>
          </a:p>
        </p:txBody>
      </p:sp>
      <p:pic>
        <p:nvPicPr>
          <p:cNvPr id="36866" name="Picture 4" descr="morenoSociogram.jpg">
            <a:extLst>
              <a:ext uri="{FF2B5EF4-FFF2-40B4-BE49-F238E27FC236}">
                <a16:creationId xmlns:a16="http://schemas.microsoft.com/office/drawing/2014/main" id="{62A1CACF-DC3F-69B1-A63D-8979F60FF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1731"/>
          <a:stretch>
            <a:fillRect/>
          </a:stretch>
        </p:blipFill>
        <p:spPr bwMode="auto">
          <a:xfrm>
            <a:off x="1509713" y="714375"/>
            <a:ext cx="5827712"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5">
            <a:extLst>
              <a:ext uri="{FF2B5EF4-FFF2-40B4-BE49-F238E27FC236}">
                <a16:creationId xmlns:a16="http://schemas.microsoft.com/office/drawing/2014/main" id="{08356624-2292-E5D0-C1C6-4FC64D2DA341}"/>
              </a:ext>
            </a:extLst>
          </p:cNvPr>
          <p:cNvSpPr>
            <a:spLocks noChangeArrowheads="1"/>
          </p:cNvSpPr>
          <p:nvPr/>
        </p:nvSpPr>
        <p:spPr bwMode="auto">
          <a:xfrm>
            <a:off x="201613" y="6372225"/>
            <a:ext cx="5716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AT" sz="1800"/>
              <a:t>Moreno, Jacob Levy. "Who shall survive?." (1953).</a:t>
            </a:r>
          </a:p>
        </p:txBody>
      </p:sp>
      <p:sp>
        <p:nvSpPr>
          <p:cNvPr id="36868" name="TextBox 2">
            <a:extLst>
              <a:ext uri="{FF2B5EF4-FFF2-40B4-BE49-F238E27FC236}">
                <a16:creationId xmlns:a16="http://schemas.microsoft.com/office/drawing/2014/main" id="{40AF7EF5-676E-3146-BF48-A6BB03B8E9D8}"/>
              </a:ext>
            </a:extLst>
          </p:cNvPr>
          <p:cNvSpPr txBox="1">
            <a:spLocks noChangeArrowheads="1"/>
          </p:cNvSpPr>
          <p:nvPr/>
        </p:nvSpPr>
        <p:spPr bwMode="auto">
          <a:xfrm>
            <a:off x="201613" y="5448300"/>
            <a:ext cx="86296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AT" sz="1800"/>
              <a:t>Moreno used a sociogram to illustrate social attraction in a school. In this sociogram, boys are illustrated by triangles and girls are illustrated by circles. The directional arrows show attraction. Arrows with centered line are mutual attractions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el 1">
            <a:extLst>
              <a:ext uri="{FF2B5EF4-FFF2-40B4-BE49-F238E27FC236}">
                <a16:creationId xmlns:a16="http://schemas.microsoft.com/office/drawing/2014/main" id="{B6345C9A-2685-2E6F-8927-4E6D387FF4E9}"/>
              </a:ext>
            </a:extLst>
          </p:cNvPr>
          <p:cNvSpPr>
            <a:spLocks noGrp="1" noChangeArrowheads="1"/>
          </p:cNvSpPr>
          <p:nvPr>
            <p:ph type="title"/>
          </p:nvPr>
        </p:nvSpPr>
        <p:spPr/>
        <p:txBody>
          <a:bodyPr/>
          <a:lstStyle/>
          <a:p>
            <a:r>
              <a:rPr lang="de-DE" altLang="en-AT" b="1">
                <a:ea typeface="ＭＳ Ｐゴシック" panose="020B0600070205080204" pitchFamily="34" charset="-128"/>
              </a:rPr>
              <a:t>Found</a:t>
            </a:r>
            <a:r>
              <a:rPr lang="de-DE" altLang="en-AT">
                <a:ea typeface="ＭＳ Ｐゴシック" panose="020B0600070205080204" pitchFamily="34" charset="-128"/>
              </a:rPr>
              <a:t> data in the social sciences</a:t>
            </a:r>
          </a:p>
        </p:txBody>
      </p:sp>
      <p:sp>
        <p:nvSpPr>
          <p:cNvPr id="3" name="Inhaltsplatzhalter 2">
            <a:extLst>
              <a:ext uri="{FF2B5EF4-FFF2-40B4-BE49-F238E27FC236}">
                <a16:creationId xmlns:a16="http://schemas.microsoft.com/office/drawing/2014/main" id="{E72DFD35-E36D-F8C2-C0A1-5E0A2FE01967}"/>
              </a:ext>
            </a:extLst>
          </p:cNvPr>
          <p:cNvSpPr>
            <a:spLocks noGrp="1"/>
          </p:cNvSpPr>
          <p:nvPr>
            <p:ph idx="1"/>
          </p:nvPr>
        </p:nvSpPr>
        <p:spPr>
          <a:xfrm>
            <a:off x="520700" y="1582738"/>
            <a:ext cx="7772400" cy="4543425"/>
          </a:xfrm>
        </p:spPr>
        <p:txBody>
          <a:bodyPr/>
          <a:lstStyle/>
          <a:p>
            <a:pPr marL="0" indent="0">
              <a:defRPr/>
            </a:pPr>
            <a:r>
              <a:rPr lang="en-US" dirty="0">
                <a:cs typeface="+mn-cs"/>
              </a:rPr>
              <a:t>There are two general types of found data: </a:t>
            </a:r>
          </a:p>
          <a:p>
            <a:pPr>
              <a:defRPr/>
            </a:pPr>
            <a:r>
              <a:rPr lang="en-US" dirty="0">
                <a:cs typeface="+mn-cs"/>
              </a:rPr>
              <a:t>Accretion - a build-up of physical traces</a:t>
            </a:r>
          </a:p>
          <a:p>
            <a:pPr>
              <a:defRPr/>
            </a:pPr>
            <a:r>
              <a:rPr lang="en-US" dirty="0">
                <a:cs typeface="+mn-cs"/>
              </a:rPr>
              <a:t>Erosion - the wearing away of material</a:t>
            </a:r>
            <a:endParaRPr lang="de-DE" dirty="0">
              <a:cs typeface="+mn-cs"/>
            </a:endParaRPr>
          </a:p>
        </p:txBody>
      </p:sp>
      <p:pic>
        <p:nvPicPr>
          <p:cNvPr id="38915" name="Picture 2" descr="Y:\_mydocs\presentations\2013-10 Unobtrusive methods for social sciences\Unobtrusive methods in the social sciences\Trace measures -  Physical trace measures-Dateien\scuff.jpg">
            <a:extLst>
              <a:ext uri="{FF2B5EF4-FFF2-40B4-BE49-F238E27FC236}">
                <a16:creationId xmlns:a16="http://schemas.microsoft.com/office/drawing/2014/main" id="{589B96CC-57AA-BFC8-87FD-59F0277E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963" y="3351213"/>
            <a:ext cx="3427412"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4" descr="Y:\_mydocs\presentations\2013-10 Unobtrusive methods for social sciences\Unobtrusive methods in the social sciences\Trace measures -  Physical trace measures-Dateien\newspapers.jpg">
            <a:extLst>
              <a:ext uri="{FF2B5EF4-FFF2-40B4-BE49-F238E27FC236}">
                <a16:creationId xmlns:a16="http://schemas.microsoft.com/office/drawing/2014/main" id="{CC9CE2E5-91BB-3137-B513-918D9508C9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3351213"/>
            <a:ext cx="3003550"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TextBox 3">
            <a:extLst>
              <a:ext uri="{FF2B5EF4-FFF2-40B4-BE49-F238E27FC236}">
                <a16:creationId xmlns:a16="http://schemas.microsoft.com/office/drawing/2014/main" id="{A0631901-C332-ED1C-0552-928448F69698}"/>
              </a:ext>
            </a:extLst>
          </p:cNvPr>
          <p:cNvSpPr txBox="1">
            <a:spLocks noChangeArrowheads="1"/>
          </p:cNvSpPr>
          <p:nvPr/>
        </p:nvSpPr>
        <p:spPr bwMode="auto">
          <a:xfrm>
            <a:off x="477838" y="5989638"/>
            <a:ext cx="78581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GB" altLang="en-AT" sz="1800">
                <a:solidFill>
                  <a:srgbClr val="222222"/>
                </a:solidFill>
              </a:rPr>
              <a:t>Strohmaier, Markus, and Claudia Wagner. "Computational social science for the world wide web." </a:t>
            </a:r>
            <a:r>
              <a:rPr lang="en-GB" altLang="en-AT" sz="1800" i="1">
                <a:solidFill>
                  <a:srgbClr val="222222"/>
                </a:solidFill>
              </a:rPr>
              <a:t>IEEE Intelligent Systems</a:t>
            </a:r>
            <a:r>
              <a:rPr lang="en-GB" altLang="en-AT" sz="1800">
                <a:solidFill>
                  <a:srgbClr val="222222"/>
                </a:solidFill>
              </a:rPr>
              <a:t> 29.5 (2014): 84-88.</a:t>
            </a:r>
            <a:endParaRPr lang="en-US" altLang="en-AT" sz="1800"/>
          </a:p>
        </p:txBody>
      </p:sp>
      <p:sp>
        <p:nvSpPr>
          <p:cNvPr id="2" name="TextBox 1">
            <a:extLst>
              <a:ext uri="{FF2B5EF4-FFF2-40B4-BE49-F238E27FC236}">
                <a16:creationId xmlns:a16="http://schemas.microsoft.com/office/drawing/2014/main" id="{FCDC4DD0-07F9-0C66-3A04-C01A624A9E6B}"/>
              </a:ext>
            </a:extLst>
          </p:cNvPr>
          <p:cNvSpPr txBox="1">
            <a:spLocks noChangeArrowheads="1"/>
          </p:cNvSpPr>
          <p:nvPr/>
        </p:nvSpPr>
        <p:spPr bwMode="auto">
          <a:xfrm>
            <a:off x="5835650" y="2481263"/>
            <a:ext cx="3067050" cy="64770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AT" sz="1800"/>
              <a:t>Question! Can you think of some examples?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Bild 2">
            <a:extLst>
              <a:ext uri="{FF2B5EF4-FFF2-40B4-BE49-F238E27FC236}">
                <a16:creationId xmlns:a16="http://schemas.microsoft.com/office/drawing/2014/main" id="{7C309F9D-6391-260D-784B-E7A06BB91EA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6822" r="-6822"/>
          <a:stretch>
            <a:fillRect/>
          </a:stretch>
        </p:blipFill>
        <p:spPr/>
      </p:pic>
      <p:sp>
        <p:nvSpPr>
          <p:cNvPr id="40962" name="Title 1">
            <a:extLst>
              <a:ext uri="{FF2B5EF4-FFF2-40B4-BE49-F238E27FC236}">
                <a16:creationId xmlns:a16="http://schemas.microsoft.com/office/drawing/2014/main" id="{097ADC02-21BC-3445-8D52-4DA52F7C4DA3}"/>
              </a:ext>
            </a:extLst>
          </p:cNvPr>
          <p:cNvSpPr>
            <a:spLocks noGrp="1" noChangeArrowheads="1"/>
          </p:cNvSpPr>
          <p:nvPr>
            <p:ph type="title"/>
          </p:nvPr>
        </p:nvSpPr>
        <p:spPr/>
        <p:txBody>
          <a:bodyPr/>
          <a:lstStyle/>
          <a:p>
            <a:r>
              <a:rPr lang="en-US" altLang="en-AT">
                <a:ea typeface="ＭＳ Ｐゴシック" panose="020B0600070205080204" pitchFamily="34" charset="-128"/>
              </a:rPr>
              <a:t>Data Revolution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Content Placeholder 2">
            <a:extLst>
              <a:ext uri="{FF2B5EF4-FFF2-40B4-BE49-F238E27FC236}">
                <a16:creationId xmlns:a16="http://schemas.microsoft.com/office/drawing/2014/main" id="{FD3A4FA0-0F5B-573A-A9DC-47D15E465263}"/>
              </a:ext>
            </a:extLst>
          </p:cNvPr>
          <p:cNvSpPr>
            <a:spLocks noGrp="1" noChangeArrowheads="1"/>
          </p:cNvSpPr>
          <p:nvPr>
            <p:ph idx="1"/>
          </p:nvPr>
        </p:nvSpPr>
        <p:spPr/>
        <p:txBody>
          <a:bodyPr/>
          <a:lstStyle/>
          <a:p>
            <a:endParaRPr lang="en-US" altLang="en-AT">
              <a:ea typeface="ＭＳ Ｐゴシック" panose="020B0600070205080204" pitchFamily="34" charset="-128"/>
            </a:endParaRPr>
          </a:p>
        </p:txBody>
      </p:sp>
      <p:pic>
        <p:nvPicPr>
          <p:cNvPr id="43010" name="Bild 2">
            <a:extLst>
              <a:ext uri="{FF2B5EF4-FFF2-40B4-BE49-F238E27FC236}">
                <a16:creationId xmlns:a16="http://schemas.microsoft.com/office/drawing/2014/main" id="{682AEBA2-F8DF-1865-1DC9-35D6843D7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445" r="8981"/>
          <a:stretch>
            <a:fillRect/>
          </a:stretch>
        </p:blipFill>
        <p:spPr bwMode="auto">
          <a:xfrm>
            <a:off x="863600" y="571500"/>
            <a:ext cx="7459663"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Title 1">
            <a:extLst>
              <a:ext uri="{FF2B5EF4-FFF2-40B4-BE49-F238E27FC236}">
                <a16:creationId xmlns:a16="http://schemas.microsoft.com/office/drawing/2014/main" id="{E34BFF79-E3DA-DACB-6A65-FC389EA2A8B7}"/>
              </a:ext>
            </a:extLst>
          </p:cNvPr>
          <p:cNvSpPr>
            <a:spLocks noGrp="1" noChangeArrowheads="1"/>
          </p:cNvSpPr>
          <p:nvPr>
            <p:ph type="title"/>
          </p:nvPr>
        </p:nvSpPr>
        <p:spPr>
          <a:xfrm>
            <a:off x="457200" y="188913"/>
            <a:ext cx="8229600" cy="1143000"/>
          </a:xfrm>
        </p:spPr>
        <p:txBody>
          <a:bodyPr/>
          <a:lstStyle/>
          <a:p>
            <a:r>
              <a:rPr lang="en-US" altLang="en-AT">
                <a:ea typeface="ＭＳ Ｐゴシック" panose="020B0600070205080204" pitchFamily="34" charset="-128"/>
              </a:rPr>
              <a:t>Data Revolution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C8F73696-C4C9-61CB-1157-7D77343F432F}"/>
              </a:ext>
            </a:extLst>
          </p:cNvPr>
          <p:cNvSpPr>
            <a:spLocks noGrp="1" noChangeArrowheads="1"/>
          </p:cNvSpPr>
          <p:nvPr>
            <p:ph type="title"/>
          </p:nvPr>
        </p:nvSpPr>
        <p:spPr/>
        <p:txBody>
          <a:bodyPr/>
          <a:lstStyle/>
          <a:p>
            <a:r>
              <a:rPr lang="en-US" altLang="en-AT">
                <a:ea typeface="ＭＳ Ｐゴシック" panose="020B0600070205080204" pitchFamily="34" charset="-128"/>
              </a:rPr>
              <a:t>Computerization and digital revolution </a:t>
            </a:r>
          </a:p>
        </p:txBody>
      </p:sp>
      <p:sp>
        <p:nvSpPr>
          <p:cNvPr id="45058" name="Content Placeholder 2">
            <a:extLst>
              <a:ext uri="{FF2B5EF4-FFF2-40B4-BE49-F238E27FC236}">
                <a16:creationId xmlns:a16="http://schemas.microsoft.com/office/drawing/2014/main" id="{27835780-9164-1B36-CDE1-6F50409CC256}"/>
              </a:ext>
            </a:extLst>
          </p:cNvPr>
          <p:cNvSpPr>
            <a:spLocks noGrp="1" noChangeArrowheads="1"/>
          </p:cNvSpPr>
          <p:nvPr>
            <p:ph idx="1"/>
          </p:nvPr>
        </p:nvSpPr>
        <p:spPr>
          <a:xfrm>
            <a:off x="914400" y="1582738"/>
            <a:ext cx="7772400" cy="1549400"/>
          </a:xfrm>
        </p:spPr>
        <p:txBody>
          <a:bodyPr/>
          <a:lstStyle/>
          <a:p>
            <a:pPr>
              <a:buFontTx/>
              <a:buChar char="-"/>
            </a:pPr>
            <a:r>
              <a:rPr lang="en-US" altLang="en-AT">
                <a:ea typeface="ＭＳ Ｐゴシック" panose="020B0600070205080204" pitchFamily="34" charset="-128"/>
              </a:rPr>
              <a:t>Using computer simulations for building social models (Agent-based modeling: ABM)</a:t>
            </a:r>
          </a:p>
        </p:txBody>
      </p:sp>
      <p:pic>
        <p:nvPicPr>
          <p:cNvPr id="45059" name="Picture 4" descr="A picture containing text, clock, computer, indoor&#10;&#10;Description automatically generated">
            <a:extLst>
              <a:ext uri="{FF2B5EF4-FFF2-40B4-BE49-F238E27FC236}">
                <a16:creationId xmlns:a16="http://schemas.microsoft.com/office/drawing/2014/main" id="{ABC8BA01-88D9-3877-6EF5-525650681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00" y="2908300"/>
            <a:ext cx="4502150"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TextBox 5">
            <a:extLst>
              <a:ext uri="{FF2B5EF4-FFF2-40B4-BE49-F238E27FC236}">
                <a16:creationId xmlns:a16="http://schemas.microsoft.com/office/drawing/2014/main" id="{C724DFF2-5D71-CBD8-1C21-D5445C7A9B04}"/>
              </a:ext>
            </a:extLst>
          </p:cNvPr>
          <p:cNvSpPr txBox="1">
            <a:spLocks noChangeArrowheads="1"/>
          </p:cNvSpPr>
          <p:nvPr/>
        </p:nvSpPr>
        <p:spPr bwMode="auto">
          <a:xfrm>
            <a:off x="850900" y="5246688"/>
            <a:ext cx="7772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AT" sz="1800"/>
              <a:t>Example of a sociophysics model inspired from Ising model in statistical physics. Social validation in Sznajd model. </a:t>
            </a:r>
            <a:r>
              <a:rPr lang="en-GB" altLang="en-AT" sz="1800">
                <a:solidFill>
                  <a:srgbClr val="202122"/>
                </a:solidFill>
              </a:rPr>
              <a:t>If two neighbors agree (top), then their neighbors agree with them. If two neighbors disagree (bottom), their neighbors begin to disagree as well.</a:t>
            </a:r>
            <a:endParaRPr lang="en-US" altLang="en-AT" sz="1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47E497B9-9536-A6E5-5C1D-30FA49B757F4}"/>
              </a:ext>
            </a:extLst>
          </p:cNvPr>
          <p:cNvSpPr>
            <a:spLocks noGrp="1" noChangeArrowheads="1"/>
          </p:cNvSpPr>
          <p:nvPr>
            <p:ph type="title"/>
          </p:nvPr>
        </p:nvSpPr>
        <p:spPr/>
        <p:txBody>
          <a:bodyPr/>
          <a:lstStyle/>
          <a:p>
            <a:r>
              <a:rPr lang="en-US" altLang="en-AT">
                <a:ea typeface="ＭＳ Ｐゴシック" panose="020B0600070205080204" pitchFamily="34" charset="-128"/>
              </a:rPr>
              <a:t>Computerization and digital revolution </a:t>
            </a:r>
          </a:p>
        </p:txBody>
      </p:sp>
      <p:sp>
        <p:nvSpPr>
          <p:cNvPr id="47106" name="Content Placeholder 2">
            <a:extLst>
              <a:ext uri="{FF2B5EF4-FFF2-40B4-BE49-F238E27FC236}">
                <a16:creationId xmlns:a16="http://schemas.microsoft.com/office/drawing/2014/main" id="{1199ADB0-9308-9641-0D17-4DF56A8057D0}"/>
              </a:ext>
            </a:extLst>
          </p:cNvPr>
          <p:cNvSpPr>
            <a:spLocks noGrp="1" noChangeArrowheads="1"/>
          </p:cNvSpPr>
          <p:nvPr>
            <p:ph idx="1"/>
          </p:nvPr>
        </p:nvSpPr>
        <p:spPr>
          <a:xfrm>
            <a:off x="914400" y="1582738"/>
            <a:ext cx="7772400" cy="2252662"/>
          </a:xfrm>
        </p:spPr>
        <p:txBody>
          <a:bodyPr/>
          <a:lstStyle/>
          <a:p>
            <a:pPr>
              <a:buFontTx/>
              <a:buChar char="-"/>
            </a:pPr>
            <a:r>
              <a:rPr lang="en-US" altLang="en-AT">
                <a:ea typeface="ＭＳ Ｐゴシック" panose="020B0600070205080204" pitchFamily="34" charset="-128"/>
              </a:rPr>
              <a:t>Using computer simulations for building social models (Agent-based modeling ABM)</a:t>
            </a:r>
          </a:p>
          <a:p>
            <a:pPr>
              <a:buFontTx/>
              <a:buChar char="-"/>
            </a:pPr>
            <a:r>
              <a:rPr lang="en-US" altLang="en-AT">
                <a:ea typeface="ＭＳ Ｐゴシック" panose="020B0600070205080204" pitchFamily="34" charset="-128"/>
              </a:rPr>
              <a:t>Using computational powers for handling big data analysis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4">
            <a:extLst>
              <a:ext uri="{FF2B5EF4-FFF2-40B4-BE49-F238E27FC236}">
                <a16:creationId xmlns:a16="http://schemas.microsoft.com/office/drawing/2014/main" id="{6CFF255C-D8FF-A9C7-6D10-02DEC7F31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9813" y="3128963"/>
            <a:ext cx="2884487"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4" name="Picture 2" descr="Image result for GPS">
            <a:extLst>
              <a:ext uri="{FF2B5EF4-FFF2-40B4-BE49-F238E27FC236}">
                <a16:creationId xmlns:a16="http://schemas.microsoft.com/office/drawing/2014/main" id="{80DEC81C-205F-6986-8A81-D8139D4B00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075" y="4614863"/>
            <a:ext cx="3133725" cy="164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itle 1">
            <a:extLst>
              <a:ext uri="{FF2B5EF4-FFF2-40B4-BE49-F238E27FC236}">
                <a16:creationId xmlns:a16="http://schemas.microsoft.com/office/drawing/2014/main" id="{C804EC99-485F-643B-4AB3-29F43F1C6914}"/>
              </a:ext>
            </a:extLst>
          </p:cNvPr>
          <p:cNvSpPr>
            <a:spLocks noGrp="1" noChangeArrowheads="1"/>
          </p:cNvSpPr>
          <p:nvPr>
            <p:ph type="title"/>
          </p:nvPr>
        </p:nvSpPr>
        <p:spPr>
          <a:xfrm>
            <a:off x="566738" y="587375"/>
            <a:ext cx="7772400" cy="681038"/>
          </a:xfrm>
        </p:spPr>
        <p:txBody>
          <a:bodyPr/>
          <a:lstStyle/>
          <a:p>
            <a:r>
              <a:rPr lang="hu-HU" altLang="en-AT">
                <a:ea typeface="ＭＳ Ｐゴシック" panose="020B0600070205080204" pitchFamily="34" charset="-128"/>
              </a:rPr>
              <a:t>Found data on the web</a:t>
            </a:r>
            <a:br>
              <a:rPr lang="hu-HU" altLang="en-AT">
                <a:ea typeface="ＭＳ Ｐゴシック" panose="020B0600070205080204" pitchFamily="34" charset="-128"/>
              </a:rPr>
            </a:br>
            <a:r>
              <a:rPr lang="hu-HU" altLang="en-AT">
                <a:ea typeface="ＭＳ Ｐゴシック" panose="020B0600070205080204" pitchFamily="34" charset="-128"/>
              </a:rPr>
              <a:t>Digital </a:t>
            </a:r>
            <a:r>
              <a:rPr lang="en-US" altLang="en-AT">
                <a:ea typeface="ＭＳ Ｐゴシック" panose="020B0600070205080204" pitchFamily="34" charset="-128"/>
              </a:rPr>
              <a:t>footprints</a:t>
            </a:r>
          </a:p>
        </p:txBody>
      </p:sp>
      <p:pic>
        <p:nvPicPr>
          <p:cNvPr id="49156" name="Picture 2">
            <a:extLst>
              <a:ext uri="{FF2B5EF4-FFF2-40B4-BE49-F238E27FC236}">
                <a16:creationId xmlns:a16="http://schemas.microsoft.com/office/drawing/2014/main" id="{FAED7DEC-C17F-BFA1-AF6A-AF3121C401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8638" y="1212850"/>
            <a:ext cx="2011362"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6">
            <a:extLst>
              <a:ext uri="{FF2B5EF4-FFF2-40B4-BE49-F238E27FC236}">
                <a16:creationId xmlns:a16="http://schemas.microsoft.com/office/drawing/2014/main" id="{30B1014B-929B-F37E-EDCA-87EB180AE1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2220913"/>
            <a:ext cx="1631950" cy="1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7">
            <a:extLst>
              <a:ext uri="{FF2B5EF4-FFF2-40B4-BE49-F238E27FC236}">
                <a16:creationId xmlns:a16="http://schemas.microsoft.com/office/drawing/2014/main" id="{7C9B96C9-7EC6-5482-07A5-B0A47C9D70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6538" y="2654300"/>
            <a:ext cx="2219325"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9">
            <a:extLst>
              <a:ext uri="{FF2B5EF4-FFF2-40B4-BE49-F238E27FC236}">
                <a16:creationId xmlns:a16="http://schemas.microsoft.com/office/drawing/2014/main" id="{A46B0185-238C-2DAB-DE86-24A52AB3CD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8638" y="4402138"/>
            <a:ext cx="1662112"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Picture 10">
            <a:extLst>
              <a:ext uri="{FF2B5EF4-FFF2-40B4-BE49-F238E27FC236}">
                <a16:creationId xmlns:a16="http://schemas.microsoft.com/office/drawing/2014/main" id="{15BF72CF-0D2A-1916-07D1-AB8C97F9E7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00775" y="4533900"/>
            <a:ext cx="2138363"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Picture 11">
            <a:extLst>
              <a:ext uri="{FF2B5EF4-FFF2-40B4-BE49-F238E27FC236}">
                <a16:creationId xmlns:a16="http://schemas.microsoft.com/office/drawing/2014/main" id="{49B72739-38C1-5D8E-DBA8-A7892D7FFA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1650" y="3854450"/>
            <a:ext cx="9604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2" name="Picture 12">
            <a:extLst>
              <a:ext uri="{FF2B5EF4-FFF2-40B4-BE49-F238E27FC236}">
                <a16:creationId xmlns:a16="http://schemas.microsoft.com/office/drawing/2014/main" id="{40C5FAF5-A9D5-8D34-8E92-5FBAD371AD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00" y="3170238"/>
            <a:ext cx="1709738" cy="1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3" name="Picture 13">
            <a:extLst>
              <a:ext uri="{FF2B5EF4-FFF2-40B4-BE49-F238E27FC236}">
                <a16:creationId xmlns:a16="http://schemas.microsoft.com/office/drawing/2014/main" id="{F5F391B3-C2A0-FD43-0CE6-C9E2CC2F0C2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08463" y="1565275"/>
            <a:ext cx="1428750"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descr="http://blogs.cornell.edu/info2040/files/2012/09/political-24664hi.gif">
            <a:extLst>
              <a:ext uri="{FF2B5EF4-FFF2-40B4-BE49-F238E27FC236}">
                <a16:creationId xmlns:a16="http://schemas.microsoft.com/office/drawing/2014/main" id="{315FD450-F5A0-9F2C-F4BB-EB49B877B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2160588"/>
            <a:ext cx="5599113" cy="339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a:extLst>
              <a:ext uri="{FF2B5EF4-FFF2-40B4-BE49-F238E27FC236}">
                <a16:creationId xmlns:a16="http://schemas.microsoft.com/office/drawing/2014/main" id="{65F21CE7-07A6-7414-07EB-7B1F7FDBF3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650" y="2452688"/>
            <a:ext cx="3443288" cy="3379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203" name="Textplatzhalter 2">
            <a:extLst>
              <a:ext uri="{FF2B5EF4-FFF2-40B4-BE49-F238E27FC236}">
                <a16:creationId xmlns:a16="http://schemas.microsoft.com/office/drawing/2014/main" id="{5FDAFE64-ED06-6877-6859-8F255901E34F}"/>
              </a:ext>
            </a:extLst>
          </p:cNvPr>
          <p:cNvSpPr>
            <a:spLocks noGrp="1" noChangeArrowheads="1"/>
          </p:cNvSpPr>
          <p:nvPr>
            <p:ph type="body" idx="1"/>
          </p:nvPr>
        </p:nvSpPr>
        <p:spPr>
          <a:xfrm>
            <a:off x="457200" y="1868488"/>
            <a:ext cx="4040188" cy="639762"/>
          </a:xfrm>
        </p:spPr>
        <p:txBody>
          <a:bodyPr/>
          <a:lstStyle/>
          <a:p>
            <a:r>
              <a:rPr lang="de-DE" altLang="en-AT">
                <a:ea typeface="ＭＳ Ｐゴシック" panose="020B0600070205080204" pitchFamily="34" charset="-128"/>
              </a:rPr>
              <a:t>Polarization in Weblogs</a:t>
            </a:r>
            <a:br>
              <a:rPr lang="de-DE" altLang="en-AT">
                <a:ea typeface="ＭＳ Ｐゴシック" panose="020B0600070205080204" pitchFamily="34" charset="-128"/>
              </a:rPr>
            </a:br>
            <a:r>
              <a:rPr lang="de-DE" altLang="en-AT" sz="2000" b="0">
                <a:ea typeface="ＭＳ Ｐゴシック" panose="020B0600070205080204" pitchFamily="34" charset="-128"/>
              </a:rPr>
              <a:t>during the US 2004 election</a:t>
            </a:r>
            <a:endParaRPr lang="de-DE" altLang="en-AT" b="0">
              <a:ea typeface="ＭＳ Ｐゴシック" panose="020B0600070205080204" pitchFamily="34" charset="-128"/>
            </a:endParaRPr>
          </a:p>
        </p:txBody>
      </p:sp>
      <p:sp>
        <p:nvSpPr>
          <p:cNvPr id="5" name="Textplatzhalter 4">
            <a:extLst>
              <a:ext uri="{FF2B5EF4-FFF2-40B4-BE49-F238E27FC236}">
                <a16:creationId xmlns:a16="http://schemas.microsoft.com/office/drawing/2014/main" id="{61625AA6-133A-73A6-7BA5-D2B072D8D99F}"/>
              </a:ext>
            </a:extLst>
          </p:cNvPr>
          <p:cNvSpPr>
            <a:spLocks noGrp="1" noChangeArrowheads="1"/>
          </p:cNvSpPr>
          <p:nvPr>
            <p:ph type="body" sz="quarter" idx="3"/>
          </p:nvPr>
        </p:nvSpPr>
        <p:spPr>
          <a:xfrm>
            <a:off x="4645025" y="1868488"/>
            <a:ext cx="4629150" cy="639762"/>
          </a:xfrm>
        </p:spPr>
        <p:txBody>
          <a:bodyPr/>
          <a:lstStyle/>
          <a:p>
            <a:r>
              <a:rPr lang="de-DE" altLang="en-AT">
                <a:ea typeface="ＭＳ Ｐゴシック" panose="020B0600070205080204" pitchFamily="34" charset="-128"/>
              </a:rPr>
              <a:t>Polarization on Twitter</a:t>
            </a:r>
            <a:br>
              <a:rPr lang="de-DE" altLang="en-AT">
                <a:ea typeface="ＭＳ Ｐゴシック" panose="020B0600070205080204" pitchFamily="34" charset="-128"/>
              </a:rPr>
            </a:br>
            <a:r>
              <a:rPr lang="de-DE" altLang="en-AT" sz="2000" b="0">
                <a:ea typeface="ＭＳ Ｐゴシック" panose="020B0600070205080204" pitchFamily="34" charset="-128"/>
              </a:rPr>
              <a:t>during the German 2013 election</a:t>
            </a:r>
          </a:p>
        </p:txBody>
      </p:sp>
      <p:sp>
        <p:nvSpPr>
          <p:cNvPr id="51205" name="Rechteck 7">
            <a:extLst>
              <a:ext uri="{FF2B5EF4-FFF2-40B4-BE49-F238E27FC236}">
                <a16:creationId xmlns:a16="http://schemas.microsoft.com/office/drawing/2014/main" id="{80282E59-FAFC-076F-B32C-1A919968853C}"/>
              </a:ext>
            </a:extLst>
          </p:cNvPr>
          <p:cNvSpPr>
            <a:spLocks noChangeArrowheads="1"/>
          </p:cNvSpPr>
          <p:nvPr/>
        </p:nvSpPr>
        <p:spPr bwMode="auto">
          <a:xfrm>
            <a:off x="468313" y="5475288"/>
            <a:ext cx="41751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US" altLang="en-AT" sz="1100"/>
              <a:t>Adamic, Lada A., and Natalie Glance. "The political blogosphere and the 2004 US election: divided they blog." </a:t>
            </a:r>
            <a:r>
              <a:rPr lang="en-US" altLang="en-AT" sz="1100" i="1"/>
              <a:t>Proceedings of the 3rd international workshop on Link discovery</a:t>
            </a:r>
            <a:r>
              <a:rPr lang="en-US" altLang="en-AT" sz="1100"/>
              <a:t>. ACM, 2005.</a:t>
            </a:r>
          </a:p>
        </p:txBody>
      </p:sp>
      <p:sp>
        <p:nvSpPr>
          <p:cNvPr id="11" name="Rechteck 10">
            <a:extLst>
              <a:ext uri="{FF2B5EF4-FFF2-40B4-BE49-F238E27FC236}">
                <a16:creationId xmlns:a16="http://schemas.microsoft.com/office/drawing/2014/main" id="{7C2CA914-7A99-7D61-2050-A27871EE6C6F}"/>
              </a:ext>
            </a:extLst>
          </p:cNvPr>
          <p:cNvSpPr>
            <a:spLocks noChangeArrowheads="1"/>
          </p:cNvSpPr>
          <p:nvPr/>
        </p:nvSpPr>
        <p:spPr bwMode="auto">
          <a:xfrm>
            <a:off x="4684713" y="5468938"/>
            <a:ext cx="40640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de-DE" altLang="en-AT" sz="1100"/>
              <a:t>H. Lietz, C. Wagner, A. Bleier, and M. Strohmaier. When politicians talk: Assessing online conversational practices of political parties on twitter. In International AAAI Conference on Weblogs and Social Media (ICWSM2014), Ann Arbor, MI, USA, June 2-4, 2014.</a:t>
            </a:r>
          </a:p>
        </p:txBody>
      </p:sp>
      <p:sp>
        <p:nvSpPr>
          <p:cNvPr id="13" name="Titel 1">
            <a:extLst>
              <a:ext uri="{FF2B5EF4-FFF2-40B4-BE49-F238E27FC236}">
                <a16:creationId xmlns:a16="http://schemas.microsoft.com/office/drawing/2014/main" id="{4DD55405-CE10-DD3C-7BFE-5E896C46E750}"/>
              </a:ext>
            </a:extLst>
          </p:cNvPr>
          <p:cNvSpPr txBox="1">
            <a:spLocks/>
          </p:cNvSpPr>
          <p:nvPr/>
        </p:nvSpPr>
        <p:spPr bwMode="auto">
          <a:xfrm>
            <a:off x="457200" y="774700"/>
            <a:ext cx="8229600" cy="946150"/>
          </a:xfrm>
          <a:prstGeom prst="rect">
            <a:avLst/>
          </a:prstGeom>
          <a:noFill/>
          <a:ln>
            <a:noFill/>
          </a:ln>
        </p:spPr>
        <p:txBody>
          <a:bodyPr anchor="ctr"/>
          <a:lstStyle>
            <a:lvl1pPr algn="ctr" rtl="0" eaLnBrk="0" fontAlgn="base" hangingPunct="0">
              <a:spcBef>
                <a:spcPct val="0"/>
              </a:spcBef>
              <a:spcAft>
                <a:spcPct val="0"/>
              </a:spcAft>
              <a:defRPr sz="3200">
                <a:solidFill>
                  <a:schemeClr val="bg2"/>
                </a:solidFill>
                <a:latin typeface="+mj-lt"/>
                <a:ea typeface="ＭＳ Ｐゴシック" charset="0"/>
                <a:cs typeface="+mj-cs"/>
              </a:defRPr>
            </a:lvl1pPr>
            <a:lvl2pPr algn="ctr" rtl="0" eaLnBrk="0" fontAlgn="base" hangingPunct="0">
              <a:spcBef>
                <a:spcPct val="0"/>
              </a:spcBef>
              <a:spcAft>
                <a:spcPct val="0"/>
              </a:spcAft>
              <a:defRPr sz="3200">
                <a:solidFill>
                  <a:schemeClr val="bg2"/>
                </a:solidFill>
                <a:latin typeface="Arial" charset="0"/>
                <a:ea typeface="ＭＳ Ｐゴシック" charset="0"/>
              </a:defRPr>
            </a:lvl2pPr>
            <a:lvl3pPr algn="ctr" rtl="0" eaLnBrk="0" fontAlgn="base" hangingPunct="0">
              <a:spcBef>
                <a:spcPct val="0"/>
              </a:spcBef>
              <a:spcAft>
                <a:spcPct val="0"/>
              </a:spcAft>
              <a:defRPr sz="3200">
                <a:solidFill>
                  <a:schemeClr val="bg2"/>
                </a:solidFill>
                <a:latin typeface="Arial" charset="0"/>
                <a:ea typeface="ＭＳ Ｐゴシック" charset="0"/>
              </a:defRPr>
            </a:lvl3pPr>
            <a:lvl4pPr algn="ctr" rtl="0" eaLnBrk="0" fontAlgn="base" hangingPunct="0">
              <a:spcBef>
                <a:spcPct val="0"/>
              </a:spcBef>
              <a:spcAft>
                <a:spcPct val="0"/>
              </a:spcAft>
              <a:defRPr sz="3200">
                <a:solidFill>
                  <a:schemeClr val="bg2"/>
                </a:solidFill>
                <a:latin typeface="Arial" charset="0"/>
                <a:ea typeface="ＭＳ Ｐゴシック" charset="0"/>
              </a:defRPr>
            </a:lvl4pPr>
            <a:lvl5pPr algn="ctr" rtl="0" eaLnBrk="0" fontAlgn="base" hangingPunct="0">
              <a:spcBef>
                <a:spcPct val="0"/>
              </a:spcBef>
              <a:spcAft>
                <a:spcPct val="0"/>
              </a:spcAft>
              <a:defRPr sz="3200">
                <a:solidFill>
                  <a:schemeClr val="bg2"/>
                </a:solidFill>
                <a:latin typeface="Arial" charset="0"/>
                <a:ea typeface="ＭＳ Ｐゴシック" charset="0"/>
              </a:defRPr>
            </a:lvl5pPr>
            <a:lvl6pPr marL="457200" algn="ctr" rtl="0" fontAlgn="base">
              <a:spcBef>
                <a:spcPct val="0"/>
              </a:spcBef>
              <a:spcAft>
                <a:spcPct val="0"/>
              </a:spcAft>
              <a:defRPr sz="3200">
                <a:solidFill>
                  <a:schemeClr val="bg2"/>
                </a:solidFill>
                <a:latin typeface="Arial" charset="0"/>
              </a:defRPr>
            </a:lvl6pPr>
            <a:lvl7pPr marL="914400" algn="ctr" rtl="0" fontAlgn="base">
              <a:spcBef>
                <a:spcPct val="0"/>
              </a:spcBef>
              <a:spcAft>
                <a:spcPct val="0"/>
              </a:spcAft>
              <a:defRPr sz="3200">
                <a:solidFill>
                  <a:schemeClr val="bg2"/>
                </a:solidFill>
                <a:latin typeface="Arial" charset="0"/>
              </a:defRPr>
            </a:lvl7pPr>
            <a:lvl8pPr marL="1371600" algn="ctr" rtl="0" fontAlgn="base">
              <a:spcBef>
                <a:spcPct val="0"/>
              </a:spcBef>
              <a:spcAft>
                <a:spcPct val="0"/>
              </a:spcAft>
              <a:defRPr sz="3200">
                <a:solidFill>
                  <a:schemeClr val="bg2"/>
                </a:solidFill>
                <a:latin typeface="Arial" charset="0"/>
              </a:defRPr>
            </a:lvl8pPr>
            <a:lvl9pPr marL="1828800" algn="ctr" rtl="0" fontAlgn="base">
              <a:spcBef>
                <a:spcPct val="0"/>
              </a:spcBef>
              <a:spcAft>
                <a:spcPct val="0"/>
              </a:spcAft>
              <a:defRPr sz="3200">
                <a:solidFill>
                  <a:schemeClr val="bg2"/>
                </a:solidFill>
                <a:latin typeface="Arial" charset="0"/>
              </a:defRPr>
            </a:lvl9pPr>
          </a:lstStyle>
          <a:p>
            <a:pPr>
              <a:defRPr/>
            </a:pPr>
            <a:r>
              <a:rPr lang="de-DE" altLang="de-DE" kern="0" dirty="0" err="1">
                <a:solidFill>
                  <a:srgbClr val="0070C0"/>
                </a:solidFill>
                <a:ea typeface="ＭＳ Ｐゴシック" pitchFamily="34" charset="-128"/>
              </a:rPr>
              <a:t>Examples</a:t>
            </a:r>
            <a:r>
              <a:rPr lang="de-DE" altLang="de-DE" kern="0" dirty="0">
                <a:solidFill>
                  <a:srgbClr val="0070C0"/>
                </a:solidFill>
                <a:ea typeface="ＭＳ Ｐゴシック" pitchFamily="34" charset="-128"/>
              </a:rPr>
              <a:t> </a:t>
            </a:r>
            <a:r>
              <a:rPr lang="de-DE" altLang="de-DE" kern="0" dirty="0" err="1">
                <a:solidFill>
                  <a:srgbClr val="0070C0"/>
                </a:solidFill>
                <a:ea typeface="ＭＳ Ｐゴシック" pitchFamily="34" charset="-128"/>
              </a:rPr>
              <a:t>of</a:t>
            </a:r>
            <a:r>
              <a:rPr lang="de-DE" altLang="de-DE" kern="0" dirty="0">
                <a:solidFill>
                  <a:srgbClr val="0070C0"/>
                </a:solidFill>
                <a:ea typeface="ＭＳ Ｐゴシック" pitchFamily="34" charset="-128"/>
              </a:rPr>
              <a:t> </a:t>
            </a:r>
            <a:r>
              <a:rPr lang="de-DE" altLang="de-DE" kern="0" dirty="0" err="1">
                <a:solidFill>
                  <a:srgbClr val="0070C0"/>
                </a:solidFill>
                <a:ea typeface="ＭＳ Ｐゴシック" pitchFamily="34" charset="-128"/>
              </a:rPr>
              <a:t>found</a:t>
            </a:r>
            <a:r>
              <a:rPr lang="de-DE" altLang="de-DE" kern="0" dirty="0">
                <a:solidFill>
                  <a:srgbClr val="0070C0"/>
                </a:solidFill>
                <a:ea typeface="ＭＳ Ｐゴシック" pitchFamily="34" charset="-128"/>
              </a:rPr>
              <a:t> </a:t>
            </a:r>
            <a:r>
              <a:rPr lang="de-DE" altLang="de-DE" kern="0" dirty="0" err="1">
                <a:solidFill>
                  <a:srgbClr val="0070C0"/>
                </a:solidFill>
                <a:ea typeface="ＭＳ Ｐゴシック" pitchFamily="34" charset="-128"/>
              </a:rPr>
              <a:t>data</a:t>
            </a:r>
            <a:r>
              <a:rPr lang="de-DE" altLang="de-DE" kern="0" dirty="0">
                <a:solidFill>
                  <a:srgbClr val="0070C0"/>
                </a:solidFill>
                <a:ea typeface="ＭＳ Ｐゴシック" pitchFamily="34" charset="-128"/>
              </a:rPr>
              <a:t> on </a:t>
            </a:r>
            <a:r>
              <a:rPr lang="de-DE" altLang="de-DE" kern="0" dirty="0" err="1">
                <a:solidFill>
                  <a:srgbClr val="0070C0"/>
                </a:solidFill>
                <a:ea typeface="ＭＳ Ｐゴシック" pitchFamily="34" charset="-128"/>
              </a:rPr>
              <a:t>the</a:t>
            </a:r>
            <a:r>
              <a:rPr lang="de-DE" altLang="de-DE" kern="0" dirty="0">
                <a:solidFill>
                  <a:srgbClr val="0070C0"/>
                </a:solidFill>
                <a:ea typeface="ＭＳ Ｐゴシック" pitchFamily="34" charset="-128"/>
              </a:rPr>
              <a:t> web</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86090D3F-9329-A0DE-CED1-C10AC687734A}"/>
              </a:ext>
            </a:extLst>
          </p:cNvPr>
          <p:cNvSpPr>
            <a:spLocks noGrp="1" noChangeArrowheads="1"/>
          </p:cNvSpPr>
          <p:nvPr>
            <p:ph type="title"/>
          </p:nvPr>
        </p:nvSpPr>
        <p:spPr>
          <a:xfrm>
            <a:off x="349250" y="692150"/>
            <a:ext cx="7886700" cy="993775"/>
          </a:xfrm>
        </p:spPr>
        <p:txBody>
          <a:bodyPr/>
          <a:lstStyle/>
          <a:p>
            <a:r>
              <a:rPr lang="en-US" altLang="en-AT">
                <a:ea typeface="ＭＳ Ｐゴシック" panose="020B0600070205080204" pitchFamily="34" charset="-128"/>
              </a:rPr>
              <a:t>New opportunities – new challenges</a:t>
            </a:r>
          </a:p>
        </p:txBody>
      </p:sp>
      <p:sp>
        <p:nvSpPr>
          <p:cNvPr id="53250" name="TextBox 3">
            <a:extLst>
              <a:ext uri="{FF2B5EF4-FFF2-40B4-BE49-F238E27FC236}">
                <a16:creationId xmlns:a16="http://schemas.microsoft.com/office/drawing/2014/main" id="{00687BF6-67C1-2EEF-AD4F-ACD23E3777E4}"/>
              </a:ext>
            </a:extLst>
          </p:cNvPr>
          <p:cNvSpPr txBox="1">
            <a:spLocks noChangeArrowheads="1"/>
          </p:cNvSpPr>
          <p:nvPr/>
        </p:nvSpPr>
        <p:spPr bwMode="auto">
          <a:xfrm>
            <a:off x="341313" y="1660525"/>
            <a:ext cx="8447087" cy="494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hu-HU" altLang="en-AT" sz="2100">
                <a:cs typeface="Arial" panose="020B0604020202020204" pitchFamily="34" charset="0"/>
              </a:rPr>
              <a:t>”</a:t>
            </a:r>
            <a:r>
              <a:rPr lang="en-US" altLang="en-AT" sz="2100">
                <a:cs typeface="Arial" panose="020B0604020202020204" pitchFamily="34" charset="0"/>
              </a:rPr>
              <a:t>Until now, social science has struggled to</a:t>
            </a:r>
            <a:r>
              <a:rPr lang="hu-HU" altLang="en-AT" sz="2100">
                <a:cs typeface="Arial" panose="020B0604020202020204" pitchFamily="34" charset="0"/>
              </a:rPr>
              <a:t> </a:t>
            </a:r>
            <a:r>
              <a:rPr lang="en-US" altLang="en-AT" sz="2100">
                <a:cs typeface="Arial" panose="020B0604020202020204" pitchFamily="34" charset="0"/>
              </a:rPr>
              <a:t>obtain tools that do more than scratch the</a:t>
            </a:r>
            <a:r>
              <a:rPr lang="hu-HU" altLang="en-AT" sz="2100">
                <a:cs typeface="Arial" panose="020B0604020202020204" pitchFamily="34" charset="0"/>
              </a:rPr>
              <a:t> </a:t>
            </a:r>
            <a:r>
              <a:rPr lang="en-US" altLang="en-AT" sz="2100">
                <a:cs typeface="Arial" panose="020B0604020202020204" pitchFamily="34" charset="0"/>
              </a:rPr>
              <a:t>surface of some of its questions. These range</a:t>
            </a:r>
            <a:r>
              <a:rPr lang="hu-HU" altLang="en-AT" sz="2100">
                <a:cs typeface="Arial" panose="020B0604020202020204" pitchFamily="34" charset="0"/>
              </a:rPr>
              <a:t> </a:t>
            </a:r>
            <a:r>
              <a:rPr lang="en-US" altLang="en-AT" sz="2100">
                <a:cs typeface="Arial" panose="020B0604020202020204" pitchFamily="34" charset="0"/>
              </a:rPr>
              <a:t>from identifying the driving forces behind</a:t>
            </a:r>
            <a:r>
              <a:rPr lang="hu-HU" altLang="en-AT" sz="2100">
                <a:cs typeface="Arial" panose="020B0604020202020204" pitchFamily="34" charset="0"/>
              </a:rPr>
              <a:t> </a:t>
            </a:r>
            <a:r>
              <a:rPr lang="en-US" altLang="en-AT" sz="2100">
                <a:cs typeface="Arial" panose="020B0604020202020204" pitchFamily="34" charset="0"/>
              </a:rPr>
              <a:t>violence, to the factors influencing how ideas,</a:t>
            </a:r>
            <a:r>
              <a:rPr lang="hu-HU" altLang="en-AT" sz="2100">
                <a:cs typeface="Arial" panose="020B0604020202020204" pitchFamily="34" charset="0"/>
              </a:rPr>
              <a:t> </a:t>
            </a:r>
            <a:r>
              <a:rPr lang="en-US" altLang="en-AT" sz="2100">
                <a:cs typeface="Arial" panose="020B0604020202020204" pitchFamily="34" charset="0"/>
              </a:rPr>
              <a:t>attitudes and prejudices spread through human</a:t>
            </a:r>
            <a:r>
              <a:rPr lang="hu-HU" altLang="en-AT" sz="2100">
                <a:cs typeface="Arial" panose="020B0604020202020204" pitchFamily="34" charset="0"/>
              </a:rPr>
              <a:t> </a:t>
            </a:r>
            <a:r>
              <a:rPr lang="en-US" altLang="en-AT" sz="2100">
                <a:cs typeface="Arial" panose="020B0604020202020204" pitchFamily="34" charset="0"/>
              </a:rPr>
              <a:t>populations. The available tools have largely</a:t>
            </a:r>
            <a:r>
              <a:rPr lang="hu-HU" altLang="en-AT" sz="2100">
                <a:cs typeface="Arial" panose="020B0604020202020204" pitchFamily="34" charset="0"/>
              </a:rPr>
              <a:t> </a:t>
            </a:r>
            <a:r>
              <a:rPr lang="en-US" altLang="en-AT" sz="2100">
                <a:cs typeface="Arial" panose="020B0604020202020204" pitchFamily="34" charset="0"/>
              </a:rPr>
              <a:t>remained in a time warp, consisting of analyses</a:t>
            </a:r>
            <a:r>
              <a:rPr lang="hu-HU" altLang="en-AT" sz="2100">
                <a:cs typeface="Arial" panose="020B0604020202020204" pitchFamily="34" charset="0"/>
              </a:rPr>
              <a:t> </a:t>
            </a:r>
            <a:r>
              <a:rPr lang="en-US" altLang="en-AT" sz="2100">
                <a:cs typeface="Arial" panose="020B0604020202020204" pitchFamily="34" charset="0"/>
              </a:rPr>
              <a:t>of national censuses, small-scale surveys,</a:t>
            </a:r>
            <a:r>
              <a:rPr lang="hu-HU" altLang="en-AT" sz="2100">
                <a:cs typeface="Arial" panose="020B0604020202020204" pitchFamily="34" charset="0"/>
              </a:rPr>
              <a:t> </a:t>
            </a:r>
            <a:r>
              <a:rPr lang="en-US" altLang="en-AT" sz="2100">
                <a:cs typeface="Arial" panose="020B0604020202020204" pitchFamily="34" charset="0"/>
              </a:rPr>
              <a:t>or lone researchers with a notebook observing</a:t>
            </a:r>
            <a:r>
              <a:rPr lang="hu-HU" altLang="en-AT" sz="2100">
                <a:cs typeface="Arial" panose="020B0604020202020204" pitchFamily="34" charset="0"/>
              </a:rPr>
              <a:t> </a:t>
            </a:r>
            <a:r>
              <a:rPr lang="en-US" altLang="en-AT" sz="2100">
                <a:cs typeface="Arial" panose="020B0604020202020204" pitchFamily="34" charset="0"/>
              </a:rPr>
              <a:t>interactions within small groups.</a:t>
            </a:r>
            <a:endParaRPr lang="hu-HU" altLang="en-AT" sz="2100">
              <a:cs typeface="Arial" panose="020B0604020202020204" pitchFamily="34" charset="0"/>
            </a:endParaRPr>
          </a:p>
          <a:p>
            <a:pPr>
              <a:spcBef>
                <a:spcPct val="0"/>
              </a:spcBef>
            </a:pPr>
            <a:endParaRPr lang="hu-HU" altLang="en-AT" sz="2100">
              <a:cs typeface="Arial" panose="020B0604020202020204" pitchFamily="34" charset="0"/>
            </a:endParaRPr>
          </a:p>
          <a:p>
            <a:pPr>
              <a:spcBef>
                <a:spcPct val="0"/>
              </a:spcBef>
            </a:pPr>
            <a:r>
              <a:rPr lang="en-US" altLang="en-AT" sz="2100">
                <a:cs typeface="Arial" panose="020B0604020202020204" pitchFamily="34" charset="0"/>
              </a:rPr>
              <a:t>Being able to automatically and remotely</a:t>
            </a:r>
            <a:r>
              <a:rPr lang="hu-HU" altLang="en-AT" sz="2100">
                <a:cs typeface="Arial" panose="020B0604020202020204" pitchFamily="34" charset="0"/>
              </a:rPr>
              <a:t> </a:t>
            </a:r>
            <a:r>
              <a:rPr lang="en-US" altLang="en-AT" sz="2100">
                <a:cs typeface="Arial" panose="020B0604020202020204" pitchFamily="34" charset="0"/>
              </a:rPr>
              <a:t>obtain massive amounts of continuous</a:t>
            </a:r>
            <a:r>
              <a:rPr lang="hu-HU" altLang="en-AT" sz="2100">
                <a:cs typeface="Arial" panose="020B0604020202020204" pitchFamily="34" charset="0"/>
              </a:rPr>
              <a:t> </a:t>
            </a:r>
            <a:r>
              <a:rPr lang="en-US" altLang="en-AT" sz="2100">
                <a:cs typeface="Arial" panose="020B0604020202020204" pitchFamily="34" charset="0"/>
              </a:rPr>
              <a:t>data opens up unprecedented</a:t>
            </a:r>
            <a:r>
              <a:rPr lang="hu-HU" altLang="en-AT" sz="2100">
                <a:cs typeface="Arial" panose="020B0604020202020204" pitchFamily="34" charset="0"/>
              </a:rPr>
              <a:t> </a:t>
            </a:r>
            <a:r>
              <a:rPr lang="en-US" altLang="en-AT" sz="2100">
                <a:cs typeface="Arial" panose="020B0604020202020204" pitchFamily="34" charset="0"/>
              </a:rPr>
              <a:t>opportunities for</a:t>
            </a:r>
            <a:r>
              <a:rPr lang="hu-HU" altLang="en-AT" sz="2100">
                <a:cs typeface="Arial" panose="020B0604020202020204" pitchFamily="34" charset="0"/>
              </a:rPr>
              <a:t> </a:t>
            </a:r>
            <a:r>
              <a:rPr lang="en-US" altLang="en-AT" sz="2100">
                <a:cs typeface="Arial" panose="020B0604020202020204" pitchFamily="34" charset="0"/>
              </a:rPr>
              <a:t>social scientists to study organizations and entire</a:t>
            </a:r>
            <a:r>
              <a:rPr lang="hu-HU" altLang="en-AT" sz="2100">
                <a:cs typeface="Arial" panose="020B0604020202020204" pitchFamily="34" charset="0"/>
              </a:rPr>
              <a:t> </a:t>
            </a:r>
            <a:r>
              <a:rPr lang="en-US" altLang="en-AT" sz="2100">
                <a:cs typeface="Arial" panose="020B0604020202020204" pitchFamily="34" charset="0"/>
              </a:rPr>
              <a:t>communities or populations</a:t>
            </a:r>
            <a:r>
              <a:rPr lang="hu-HU" altLang="en-AT" sz="2100">
                <a:cs typeface="Arial" panose="020B0604020202020204" pitchFamily="34" charset="0"/>
              </a:rPr>
              <a:t>.” 				</a:t>
            </a:r>
          </a:p>
          <a:p>
            <a:pPr>
              <a:spcBef>
                <a:spcPct val="0"/>
              </a:spcBef>
            </a:pPr>
            <a:endParaRPr lang="hu-HU" altLang="en-AT" sz="2100">
              <a:cs typeface="Arial" panose="020B0604020202020204" pitchFamily="34" charset="0"/>
            </a:endParaRPr>
          </a:p>
          <a:p>
            <a:pPr>
              <a:spcBef>
                <a:spcPct val="0"/>
              </a:spcBef>
            </a:pPr>
            <a:r>
              <a:rPr lang="en-US" altLang="en-AT" sz="2100">
                <a:cs typeface="Arial" panose="020B0604020202020204" pitchFamily="34" charset="0"/>
              </a:rPr>
              <a:t>NATURE</a:t>
            </a:r>
            <a:r>
              <a:rPr lang="hu-HU" altLang="en-AT" sz="2100">
                <a:cs typeface="Arial" panose="020B0604020202020204" pitchFamily="34" charset="0"/>
              </a:rPr>
              <a:t> </a:t>
            </a:r>
            <a:r>
              <a:rPr lang="en-US" altLang="en-AT" sz="2100">
                <a:cs typeface="Arial" panose="020B0604020202020204" pitchFamily="34" charset="0"/>
              </a:rPr>
              <a:t>Vol 449</a:t>
            </a:r>
            <a:r>
              <a:rPr lang="hu-HU" altLang="en-AT" sz="2100">
                <a:cs typeface="Arial" panose="020B0604020202020204" pitchFamily="34" charset="0"/>
              </a:rPr>
              <a:t>, </a:t>
            </a:r>
            <a:r>
              <a:rPr lang="en-US" altLang="en-AT" sz="2100">
                <a:cs typeface="Arial" panose="020B0604020202020204" pitchFamily="34" charset="0"/>
              </a:rPr>
              <a:t>11 October 2007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3C30B3-DE2E-CB2E-37C9-B2B6603654C3}"/>
              </a:ext>
            </a:extLst>
          </p:cNvPr>
          <p:cNvSpPr txBox="1"/>
          <p:nvPr/>
        </p:nvSpPr>
        <p:spPr>
          <a:xfrm>
            <a:off x="330200" y="1273175"/>
            <a:ext cx="8497888" cy="5262563"/>
          </a:xfrm>
          <a:prstGeom prst="rect">
            <a:avLst/>
          </a:prstGeom>
          <a:noFill/>
        </p:spPr>
        <p:txBody>
          <a:bodyPr>
            <a:spAutoFit/>
          </a:bodyPr>
          <a:lstStyle/>
          <a:p>
            <a:pPr>
              <a:defRPr/>
            </a:pPr>
            <a:r>
              <a:rPr lang="en-US" sz="2100" dirty="0"/>
              <a:t>Using Big Data makes possible to study questions</a:t>
            </a:r>
            <a:r>
              <a:rPr lang="hu-HU" sz="2100" dirty="0"/>
              <a:t> </a:t>
            </a:r>
            <a:r>
              <a:rPr lang="en-US" sz="2100" dirty="0"/>
              <a:t>on empirical basis, which had been earlier impossible to deal with: </a:t>
            </a:r>
          </a:p>
          <a:p>
            <a:pPr>
              <a:defRPr/>
            </a:pPr>
            <a:endParaRPr lang="en-US" sz="2100" dirty="0"/>
          </a:p>
          <a:p>
            <a:pPr marL="342900" indent="-342900">
              <a:buFontTx/>
              <a:buChar char="-"/>
              <a:defRPr/>
            </a:pPr>
            <a:r>
              <a:rPr lang="en-US" sz="2100" dirty="0">
                <a:solidFill>
                  <a:srgbClr val="0070C0"/>
                </a:solidFill>
              </a:rPr>
              <a:t>Large-scale structure of the society </a:t>
            </a:r>
          </a:p>
          <a:p>
            <a:pPr marL="342900" indent="-342900">
              <a:buFontTx/>
              <a:buChar char="-"/>
              <a:defRPr/>
            </a:pPr>
            <a:r>
              <a:rPr lang="en-US" sz="2100" dirty="0">
                <a:solidFill>
                  <a:srgbClr val="0070C0"/>
                </a:solidFill>
              </a:rPr>
              <a:t>Temporal patterns of communication</a:t>
            </a:r>
          </a:p>
          <a:p>
            <a:pPr marL="342900" indent="-342900">
              <a:buFontTx/>
              <a:buChar char="-"/>
              <a:defRPr/>
            </a:pPr>
            <a:r>
              <a:rPr lang="en-US" sz="2100" dirty="0">
                <a:solidFill>
                  <a:srgbClr val="0070C0"/>
                </a:solidFill>
              </a:rPr>
              <a:t>Multi-scale dynamics of human mobility</a:t>
            </a:r>
          </a:p>
          <a:p>
            <a:pPr marL="342900" indent="-342900">
              <a:buFontTx/>
              <a:buChar char="-"/>
              <a:defRPr/>
            </a:pPr>
            <a:r>
              <a:rPr lang="en-US" sz="2100" dirty="0">
                <a:solidFill>
                  <a:srgbClr val="0070C0"/>
                </a:solidFill>
              </a:rPr>
              <a:t>Mechanism of disease spreading</a:t>
            </a:r>
          </a:p>
          <a:p>
            <a:pPr marL="342900" indent="-342900">
              <a:buFontTx/>
              <a:buChar char="-"/>
              <a:defRPr/>
            </a:pPr>
            <a:r>
              <a:rPr lang="en-US" sz="2100" dirty="0">
                <a:solidFill>
                  <a:srgbClr val="0070C0"/>
                </a:solidFill>
              </a:rPr>
              <a:t>Social contagion (rumors, innovations)</a:t>
            </a:r>
          </a:p>
          <a:p>
            <a:pPr marL="342900" indent="-342900">
              <a:buFontTx/>
              <a:buChar char="-"/>
              <a:defRPr/>
            </a:pPr>
            <a:r>
              <a:rPr lang="en-US" sz="2100" dirty="0">
                <a:solidFill>
                  <a:srgbClr val="0070C0"/>
                </a:solidFill>
              </a:rPr>
              <a:t>Quantifying cultural changes</a:t>
            </a:r>
          </a:p>
          <a:p>
            <a:pPr marL="342900" indent="-342900">
              <a:buFontTx/>
              <a:buChar char="-"/>
              <a:defRPr/>
            </a:pPr>
            <a:r>
              <a:rPr lang="en-US" sz="2100" dirty="0">
                <a:solidFill>
                  <a:srgbClr val="0070C0"/>
                </a:solidFill>
              </a:rPr>
              <a:t>Patterns of success, creativity</a:t>
            </a:r>
          </a:p>
          <a:p>
            <a:pPr marL="342900" indent="-342900">
              <a:buFontTx/>
              <a:buChar char="-"/>
              <a:defRPr/>
            </a:pPr>
            <a:r>
              <a:rPr lang="en-US" sz="2100" dirty="0">
                <a:solidFill>
                  <a:srgbClr val="0070C0"/>
                </a:solidFill>
              </a:rPr>
              <a:t>Filtering fake news and identifying echo chambers</a:t>
            </a:r>
          </a:p>
          <a:p>
            <a:pPr marL="342900" indent="-342900">
              <a:buFontTx/>
              <a:buChar char="-"/>
              <a:defRPr/>
            </a:pPr>
            <a:r>
              <a:rPr lang="en-US" sz="2100" dirty="0">
                <a:solidFill>
                  <a:srgbClr val="0070C0"/>
                </a:solidFill>
              </a:rPr>
              <a:t>Urban planning, traffic and well-being in cities</a:t>
            </a:r>
          </a:p>
          <a:p>
            <a:pPr marL="342900" indent="-342900">
              <a:buFontTx/>
              <a:buChar char="-"/>
              <a:defRPr/>
            </a:pPr>
            <a:r>
              <a:rPr lang="en-US" sz="2100" dirty="0">
                <a:solidFill>
                  <a:srgbClr val="0070C0"/>
                </a:solidFill>
              </a:rPr>
              <a:t>Crime categorization and pattern identification</a:t>
            </a:r>
          </a:p>
          <a:p>
            <a:pPr marL="342900" indent="-342900">
              <a:buFontTx/>
              <a:buChar char="-"/>
              <a:defRPr/>
            </a:pPr>
            <a:r>
              <a:rPr lang="en-US" sz="2100" dirty="0">
                <a:solidFill>
                  <a:srgbClr val="0070C0"/>
                </a:solidFill>
              </a:rPr>
              <a:t>etc.</a:t>
            </a:r>
          </a:p>
          <a:p>
            <a:pPr marL="342900" indent="-342900">
              <a:buFontTx/>
              <a:buChar char="-"/>
              <a:defRPr/>
            </a:pPr>
            <a:endParaRPr lang="en-US" sz="2100" dirty="0">
              <a:solidFill>
                <a:srgbClr val="0070C0"/>
              </a:solidFill>
            </a:endParaRPr>
          </a:p>
          <a:p>
            <a:pPr>
              <a:defRPr/>
            </a:pPr>
            <a:r>
              <a:rPr lang="en-US" sz="2100" dirty="0"/>
              <a:t>Many of these problems have immediate relation to applications.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a:extLst>
              <a:ext uri="{FF2B5EF4-FFF2-40B4-BE49-F238E27FC236}">
                <a16:creationId xmlns:a16="http://schemas.microsoft.com/office/drawing/2014/main" id="{EA107148-0107-A750-70EA-EDD282108056}"/>
              </a:ext>
            </a:extLst>
          </p:cNvPr>
          <p:cNvSpPr>
            <a:spLocks noGrp="1" noChangeArrowheads="1"/>
          </p:cNvSpPr>
          <p:nvPr>
            <p:ph type="title"/>
          </p:nvPr>
        </p:nvSpPr>
        <p:spPr>
          <a:xfrm>
            <a:off x="139700" y="431800"/>
            <a:ext cx="8547100" cy="963613"/>
          </a:xfrm>
        </p:spPr>
        <p:txBody>
          <a:bodyPr/>
          <a:lstStyle/>
          <a:p>
            <a:r>
              <a:rPr lang="en-US" altLang="en-AT" sz="2400">
                <a:ea typeface="ＭＳ Ｐゴシック" panose="020B0600070205080204" pitchFamily="34" charset="-128"/>
              </a:rPr>
              <a:t>Claudia Goldin – receives the prize for her work on uncovered key drivers of gender differences in the labour market.</a:t>
            </a:r>
          </a:p>
        </p:txBody>
      </p:sp>
      <p:pic>
        <p:nvPicPr>
          <p:cNvPr id="6146" name="Picture 4">
            <a:extLst>
              <a:ext uri="{FF2B5EF4-FFF2-40B4-BE49-F238E27FC236}">
                <a16:creationId xmlns:a16="http://schemas.microsoft.com/office/drawing/2014/main" id="{75A759EB-E2E6-3B07-A35E-238C26DD5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420813"/>
            <a:ext cx="4195763" cy="543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403D1B5F-B771-C512-2CB2-AD0B24F928E9}"/>
              </a:ext>
            </a:extLst>
          </p:cNvPr>
          <p:cNvSpPr>
            <a:spLocks noGrp="1" noChangeArrowheads="1"/>
          </p:cNvSpPr>
          <p:nvPr>
            <p:ph type="title"/>
          </p:nvPr>
        </p:nvSpPr>
        <p:spPr>
          <a:xfrm>
            <a:off x="501650" y="449263"/>
            <a:ext cx="7886700" cy="995362"/>
          </a:xfrm>
        </p:spPr>
        <p:txBody>
          <a:bodyPr/>
          <a:lstStyle/>
          <a:p>
            <a:r>
              <a:rPr lang="en-US" altLang="en-AT">
                <a:ea typeface="ＭＳ Ｐゴシック" panose="020B0600070205080204" pitchFamily="34" charset="-128"/>
              </a:rPr>
              <a:t>Complexity</a:t>
            </a:r>
          </a:p>
        </p:txBody>
      </p:sp>
      <p:sp>
        <p:nvSpPr>
          <p:cNvPr id="56322" name="Content Placeholder 4">
            <a:extLst>
              <a:ext uri="{FF2B5EF4-FFF2-40B4-BE49-F238E27FC236}">
                <a16:creationId xmlns:a16="http://schemas.microsoft.com/office/drawing/2014/main" id="{287C0D9F-0BEF-F84D-D611-55283F8C3B8C}"/>
              </a:ext>
            </a:extLst>
          </p:cNvPr>
          <p:cNvSpPr>
            <a:spLocks noGrp="1" noChangeArrowheads="1"/>
          </p:cNvSpPr>
          <p:nvPr>
            <p:ph idx="1"/>
          </p:nvPr>
        </p:nvSpPr>
        <p:spPr>
          <a:xfrm>
            <a:off x="473075" y="1331913"/>
            <a:ext cx="5413375" cy="3263900"/>
          </a:xfrm>
        </p:spPr>
        <p:txBody>
          <a:bodyPr/>
          <a:lstStyle/>
          <a:p>
            <a:pPr marL="0" indent="0"/>
            <a:r>
              <a:rPr lang="en-US" altLang="en-AT">
                <a:ea typeface="ＭＳ Ｐゴシック" panose="020B0600070205080204" pitchFamily="34" charset="-128"/>
              </a:rPr>
              <a:t>Is it enough to have Big Data and good computers?</a:t>
            </a:r>
          </a:p>
        </p:txBody>
      </p:sp>
      <p:pic>
        <p:nvPicPr>
          <p:cNvPr id="56323" name="Picture 5">
            <a:extLst>
              <a:ext uri="{FF2B5EF4-FFF2-40B4-BE49-F238E27FC236}">
                <a16:creationId xmlns:a16="http://schemas.microsoft.com/office/drawing/2014/main" id="{B1387400-349A-51BC-9D54-B82CEC7FB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625" y="1519238"/>
            <a:ext cx="3543300"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Box 7">
            <a:extLst>
              <a:ext uri="{FF2B5EF4-FFF2-40B4-BE49-F238E27FC236}">
                <a16:creationId xmlns:a16="http://schemas.microsoft.com/office/drawing/2014/main" id="{F19E703B-9974-486A-54FF-4B516A3BC078}"/>
              </a:ext>
            </a:extLst>
          </p:cNvPr>
          <p:cNvSpPr txBox="1">
            <a:spLocks noChangeArrowheads="1"/>
          </p:cNvSpPr>
          <p:nvPr/>
        </p:nvSpPr>
        <p:spPr bwMode="auto">
          <a:xfrm>
            <a:off x="6911975" y="4170363"/>
            <a:ext cx="1724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AT" sz="1800"/>
              <a:t>Wire Magazine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0DFF5858-D412-6648-9F9E-2D76BC7D757E}"/>
              </a:ext>
            </a:extLst>
          </p:cNvPr>
          <p:cNvSpPr>
            <a:spLocks noGrp="1" noChangeArrowheads="1"/>
          </p:cNvSpPr>
          <p:nvPr>
            <p:ph type="title"/>
          </p:nvPr>
        </p:nvSpPr>
        <p:spPr>
          <a:xfrm>
            <a:off x="501650" y="449263"/>
            <a:ext cx="7886700" cy="995362"/>
          </a:xfrm>
        </p:spPr>
        <p:txBody>
          <a:bodyPr/>
          <a:lstStyle/>
          <a:p>
            <a:r>
              <a:rPr lang="en-US" altLang="en-AT">
                <a:ea typeface="ＭＳ Ｐゴシック" panose="020B0600070205080204" pitchFamily="34" charset="-128"/>
              </a:rPr>
              <a:t>Complexity</a:t>
            </a:r>
          </a:p>
        </p:txBody>
      </p:sp>
      <p:sp>
        <p:nvSpPr>
          <p:cNvPr id="58370" name="Content Placeholder 4">
            <a:extLst>
              <a:ext uri="{FF2B5EF4-FFF2-40B4-BE49-F238E27FC236}">
                <a16:creationId xmlns:a16="http://schemas.microsoft.com/office/drawing/2014/main" id="{672DCBDF-3221-F097-7EF2-39CAE3B43D87}"/>
              </a:ext>
            </a:extLst>
          </p:cNvPr>
          <p:cNvSpPr>
            <a:spLocks noGrp="1" noChangeArrowheads="1"/>
          </p:cNvSpPr>
          <p:nvPr>
            <p:ph idx="1"/>
          </p:nvPr>
        </p:nvSpPr>
        <p:spPr>
          <a:xfrm>
            <a:off x="473075" y="1331913"/>
            <a:ext cx="5413375" cy="3263900"/>
          </a:xfrm>
        </p:spPr>
        <p:txBody>
          <a:bodyPr/>
          <a:lstStyle/>
          <a:p>
            <a:pPr marL="0" indent="0"/>
            <a:r>
              <a:rPr lang="en-US" altLang="en-AT">
                <a:ea typeface="ＭＳ Ｐゴシック" panose="020B0600070205080204" pitchFamily="34" charset="-128"/>
              </a:rPr>
              <a:t>Is it enough to have Big Data and good computers?</a:t>
            </a:r>
          </a:p>
          <a:p>
            <a:pPr marL="0" indent="0"/>
            <a:r>
              <a:rPr lang="en-US" altLang="en-AT">
                <a:ea typeface="ＭＳ Ｐゴシック" panose="020B0600070205080204" pitchFamily="34" charset="-128"/>
              </a:rPr>
              <a:t>Some think: Yes! </a:t>
            </a:r>
          </a:p>
        </p:txBody>
      </p:sp>
      <p:pic>
        <p:nvPicPr>
          <p:cNvPr id="58371" name="Picture 5">
            <a:extLst>
              <a:ext uri="{FF2B5EF4-FFF2-40B4-BE49-F238E27FC236}">
                <a16:creationId xmlns:a16="http://schemas.microsoft.com/office/drawing/2014/main" id="{A9592F3B-5920-8B1A-224B-736F9C40B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625" y="1519238"/>
            <a:ext cx="3543300"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C2AB7543-9345-F2E9-A30D-A938C311C8E7}"/>
              </a:ext>
            </a:extLst>
          </p:cNvPr>
          <p:cNvSpPr txBox="1"/>
          <p:nvPr/>
        </p:nvSpPr>
        <p:spPr>
          <a:xfrm>
            <a:off x="433388" y="4360863"/>
            <a:ext cx="8277225" cy="1708150"/>
          </a:xfrm>
          <a:prstGeom prst="rect">
            <a:avLst/>
          </a:prstGeom>
          <a:noFill/>
        </p:spPr>
        <p:txBody>
          <a:bodyPr wrap="none">
            <a:spAutoFit/>
          </a:bodyPr>
          <a:lstStyle/>
          <a:p>
            <a:pPr>
              <a:defRPr/>
            </a:pPr>
            <a:r>
              <a:rPr lang="en-US" sz="2100" b="1" dirty="0">
                <a:solidFill>
                  <a:schemeClr val="accent2"/>
                </a:solidFill>
              </a:rPr>
              <a:t>We think: No!</a:t>
            </a:r>
          </a:p>
          <a:p>
            <a:pPr>
              <a:defRPr/>
            </a:pPr>
            <a:r>
              <a:rPr lang="en-US" sz="2100" dirty="0"/>
              <a:t>For many reasons:</a:t>
            </a:r>
          </a:p>
          <a:p>
            <a:pPr marL="257175" indent="-257175">
              <a:buFontTx/>
              <a:buChar char="-"/>
              <a:defRPr/>
            </a:pPr>
            <a:r>
              <a:rPr lang="en-US" sz="2100" dirty="0"/>
              <a:t>Hypothesis formation is an important creative step</a:t>
            </a:r>
          </a:p>
          <a:p>
            <a:pPr marL="257175" indent="-257175">
              <a:buFontTx/>
              <a:buChar char="-"/>
              <a:defRPr/>
            </a:pPr>
            <a:r>
              <a:rPr lang="en-US" sz="2100" dirty="0"/>
              <a:t>Data is not enough! </a:t>
            </a:r>
          </a:p>
          <a:p>
            <a:pPr marL="257175" indent="-257175">
              <a:buFontTx/>
              <a:buChar char="-"/>
              <a:defRPr/>
            </a:pPr>
            <a:r>
              <a:rPr lang="en-US" sz="2100" dirty="0"/>
              <a:t>Many systems show unexpected, emergent behavior: </a:t>
            </a:r>
            <a:r>
              <a:rPr lang="en-US" sz="2100" b="1" dirty="0">
                <a:solidFill>
                  <a:schemeClr val="accent2"/>
                </a:solidFill>
              </a:rPr>
              <a:t>complexity</a:t>
            </a:r>
          </a:p>
        </p:txBody>
      </p:sp>
      <p:sp>
        <p:nvSpPr>
          <p:cNvPr id="58373" name="TextBox 7">
            <a:extLst>
              <a:ext uri="{FF2B5EF4-FFF2-40B4-BE49-F238E27FC236}">
                <a16:creationId xmlns:a16="http://schemas.microsoft.com/office/drawing/2014/main" id="{FFC55C37-40B6-FE5E-ABD2-894DB3A43F9C}"/>
              </a:ext>
            </a:extLst>
          </p:cNvPr>
          <p:cNvSpPr txBox="1">
            <a:spLocks noChangeArrowheads="1"/>
          </p:cNvSpPr>
          <p:nvPr/>
        </p:nvSpPr>
        <p:spPr bwMode="auto">
          <a:xfrm>
            <a:off x="6911975" y="4170363"/>
            <a:ext cx="1724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AT" sz="1800"/>
              <a:t>Wire Magazine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59E97046-B0A4-AF6F-455B-E0CCE14978B2}"/>
              </a:ext>
            </a:extLst>
          </p:cNvPr>
          <p:cNvSpPr>
            <a:spLocks noGrp="1" noChangeArrowheads="1"/>
          </p:cNvSpPr>
          <p:nvPr>
            <p:ph type="title"/>
          </p:nvPr>
        </p:nvSpPr>
        <p:spPr>
          <a:xfrm>
            <a:off x="501650" y="449263"/>
            <a:ext cx="7886700" cy="995362"/>
          </a:xfrm>
        </p:spPr>
        <p:txBody>
          <a:bodyPr/>
          <a:lstStyle/>
          <a:p>
            <a:r>
              <a:rPr lang="en-US" altLang="en-AT">
                <a:ea typeface="ＭＳ Ｐゴシック" panose="020B0600070205080204" pitchFamily="34" charset="-128"/>
              </a:rPr>
              <a:t>Human society as a complex system</a:t>
            </a:r>
          </a:p>
        </p:txBody>
      </p:sp>
      <p:pic>
        <p:nvPicPr>
          <p:cNvPr id="60418" name="Picture 4" descr="drawing-eps-converted-to.png">
            <a:extLst>
              <a:ext uri="{FF2B5EF4-FFF2-40B4-BE49-F238E27FC236}">
                <a16:creationId xmlns:a16="http://schemas.microsoft.com/office/drawing/2014/main" id="{305CA463-4115-C4B4-CB62-C0222476B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0" y="1414463"/>
            <a:ext cx="7886700"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TextBox 5">
            <a:extLst>
              <a:ext uri="{FF2B5EF4-FFF2-40B4-BE49-F238E27FC236}">
                <a16:creationId xmlns:a16="http://schemas.microsoft.com/office/drawing/2014/main" id="{052611B8-C9AA-3939-BEC4-16103B1C34DA}"/>
              </a:ext>
            </a:extLst>
          </p:cNvPr>
          <p:cNvSpPr txBox="1">
            <a:spLocks noChangeArrowheads="1"/>
          </p:cNvSpPr>
          <p:nvPr/>
        </p:nvSpPr>
        <p:spPr bwMode="auto">
          <a:xfrm>
            <a:off x="212725" y="5999163"/>
            <a:ext cx="8836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AT" sz="1800"/>
              <a:t>Minorities in networks and algorithms, Karimi, Oliveira, Strohmaier. </a:t>
            </a:r>
            <a:r>
              <a:rPr lang="is-IS" altLang="en-AT" sz="1800"/>
              <a:t>arXiv:2206.07113</a:t>
            </a:r>
            <a:r>
              <a:rPr lang="en-US" altLang="en-AT" sz="1800"/>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a:extLst>
              <a:ext uri="{FF2B5EF4-FFF2-40B4-BE49-F238E27FC236}">
                <a16:creationId xmlns:a16="http://schemas.microsoft.com/office/drawing/2014/main" id="{8FF516F8-D94F-8EC0-DB35-FAA0FD8784B5}"/>
              </a:ext>
            </a:extLst>
          </p:cNvPr>
          <p:cNvSpPr>
            <a:spLocks noGrp="1" noChangeArrowheads="1"/>
          </p:cNvSpPr>
          <p:nvPr>
            <p:ph type="title"/>
          </p:nvPr>
        </p:nvSpPr>
        <p:spPr>
          <a:xfrm>
            <a:off x="501650" y="449263"/>
            <a:ext cx="7886700" cy="995362"/>
          </a:xfrm>
        </p:spPr>
        <p:txBody>
          <a:bodyPr/>
          <a:lstStyle/>
          <a:p>
            <a:r>
              <a:rPr lang="en-US" altLang="en-AT">
                <a:ea typeface="ＭＳ Ｐゴシック" panose="020B0600070205080204" pitchFamily="34" charset="-128"/>
              </a:rPr>
              <a:t>Human society as a complex system</a:t>
            </a:r>
          </a:p>
        </p:txBody>
      </p:sp>
      <p:pic>
        <p:nvPicPr>
          <p:cNvPr id="3" name="Picture 2" descr="Graphical user interface, text, application, letter, email&#10;&#10;Description automatically generated">
            <a:extLst>
              <a:ext uri="{FF2B5EF4-FFF2-40B4-BE49-F238E27FC236}">
                <a16:creationId xmlns:a16="http://schemas.microsoft.com/office/drawing/2014/main" id="{C0408C69-527B-66BB-15D1-3DEC6801FA66}"/>
              </a:ext>
            </a:extLst>
          </p:cNvPr>
          <p:cNvPicPr>
            <a:picLocks noChangeAspect="1"/>
          </p:cNvPicPr>
          <p:nvPr/>
        </p:nvPicPr>
        <p:blipFill>
          <a:blip r:embed="rId3"/>
          <a:stretch>
            <a:fillRect/>
          </a:stretch>
        </p:blipFill>
        <p:spPr>
          <a:xfrm>
            <a:off x="139700" y="1987550"/>
            <a:ext cx="8964613" cy="334010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DFEA4C18-EE65-36DD-D883-22CFD5E8A1BE}"/>
              </a:ext>
            </a:extLst>
          </p:cNvPr>
          <p:cNvSpPr txBox="1">
            <a:spLocks noChangeArrowheads="1"/>
          </p:cNvSpPr>
          <p:nvPr/>
        </p:nvSpPr>
        <p:spPr bwMode="auto">
          <a:xfrm>
            <a:off x="5048250" y="1530350"/>
            <a:ext cx="3816350" cy="120015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AT" sz="1800"/>
              <a:t>Question to answer until next week! What is a complex system and what are its properties? </a:t>
            </a:r>
          </a:p>
          <a:p>
            <a:pPr>
              <a:spcBef>
                <a:spcPct val="0"/>
              </a:spcBef>
            </a:pPr>
            <a:r>
              <a:rPr lang="en-US" altLang="en-AT" sz="1800"/>
              <a:t>Is society a complex system?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4">
            <a:extLst>
              <a:ext uri="{FF2B5EF4-FFF2-40B4-BE49-F238E27FC236}">
                <a16:creationId xmlns:a16="http://schemas.microsoft.com/office/drawing/2014/main" id="{8742C998-5220-776D-3568-04C96133A0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9463" y="1820863"/>
            <a:ext cx="3933825" cy="370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4" name="TextBox 1">
            <a:extLst>
              <a:ext uri="{FF2B5EF4-FFF2-40B4-BE49-F238E27FC236}">
                <a16:creationId xmlns:a16="http://schemas.microsoft.com/office/drawing/2014/main" id="{7B1ABEE0-00C4-067D-621E-79497F1AE71F}"/>
              </a:ext>
            </a:extLst>
          </p:cNvPr>
          <p:cNvSpPr txBox="1">
            <a:spLocks noChangeArrowheads="1"/>
          </p:cNvSpPr>
          <p:nvPr/>
        </p:nvSpPr>
        <p:spPr bwMode="auto">
          <a:xfrm>
            <a:off x="365125" y="758825"/>
            <a:ext cx="8394700"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AT" sz="2100"/>
              <a:t>New tools needed. No single discipline is able to cope with the problems:</a:t>
            </a:r>
          </a:p>
          <a:p>
            <a:pPr>
              <a:spcBef>
                <a:spcPct val="0"/>
              </a:spcBef>
            </a:pPr>
            <a:r>
              <a:rPr lang="en-US" altLang="en-AT" sz="2100"/>
              <a:t>Multidisciplinarity is a must</a:t>
            </a:r>
          </a:p>
        </p:txBody>
      </p:sp>
      <p:sp>
        <p:nvSpPr>
          <p:cNvPr id="4" name="TextBox 3">
            <a:extLst>
              <a:ext uri="{FF2B5EF4-FFF2-40B4-BE49-F238E27FC236}">
                <a16:creationId xmlns:a16="http://schemas.microsoft.com/office/drawing/2014/main" id="{F1F8EB90-64D6-7870-47A3-099026E652B8}"/>
              </a:ext>
            </a:extLst>
          </p:cNvPr>
          <p:cNvSpPr txBox="1"/>
          <p:nvPr/>
        </p:nvSpPr>
        <p:spPr>
          <a:xfrm>
            <a:off x="364603" y="2237531"/>
            <a:ext cx="4976042" cy="3426579"/>
          </a:xfrm>
          <a:prstGeom prst="rect">
            <a:avLst/>
          </a:prstGeom>
          <a:noFill/>
        </p:spPr>
        <p:txBody>
          <a:bodyPr wrap="none">
            <a:spAutoFit/>
          </a:bodyPr>
          <a:lstStyle/>
          <a:p>
            <a:pPr>
              <a:defRPr/>
            </a:pPr>
            <a:r>
              <a:rPr lang="en-US" sz="2100" dirty="0"/>
              <a:t>Main contributing disciplines:</a:t>
            </a:r>
          </a:p>
          <a:p>
            <a:pPr marL="342900" indent="-342900">
              <a:buFontTx/>
              <a:buChar char="-"/>
              <a:defRPr/>
            </a:pPr>
            <a:r>
              <a:rPr lang="en-US" sz="2100" dirty="0">
                <a:highlight>
                  <a:srgbClr val="00FF00"/>
                </a:highlight>
              </a:rPr>
              <a:t>Sociology</a:t>
            </a:r>
          </a:p>
          <a:p>
            <a:pPr marL="342900" indent="-342900">
              <a:buFontTx/>
              <a:buChar char="-"/>
              <a:defRPr/>
            </a:pPr>
            <a:r>
              <a:rPr lang="en-US" sz="2100" dirty="0">
                <a:highlight>
                  <a:srgbClr val="00FF00"/>
                </a:highlight>
              </a:rPr>
              <a:t>Economics</a:t>
            </a:r>
          </a:p>
          <a:p>
            <a:pPr marL="342900" indent="-342900">
              <a:buFontTx/>
              <a:buChar char="-"/>
              <a:defRPr/>
            </a:pPr>
            <a:r>
              <a:rPr lang="en-US" sz="2100" dirty="0">
                <a:highlight>
                  <a:srgbClr val="00FF00"/>
                </a:highlight>
              </a:rPr>
              <a:t>Psychology</a:t>
            </a:r>
          </a:p>
          <a:p>
            <a:pPr marL="342900" indent="-342900">
              <a:buFontTx/>
              <a:buChar char="-"/>
              <a:defRPr/>
            </a:pPr>
            <a:r>
              <a:rPr lang="en-US" sz="2100" dirty="0">
                <a:highlight>
                  <a:srgbClr val="00FFFF"/>
                </a:highlight>
              </a:rPr>
              <a:t>Computer Science/Data Science </a:t>
            </a:r>
          </a:p>
          <a:p>
            <a:pPr marL="342900" indent="-342900">
              <a:buFontTx/>
              <a:buChar char="-"/>
              <a:defRPr/>
            </a:pPr>
            <a:r>
              <a:rPr lang="en-US" sz="2100" dirty="0">
                <a:highlight>
                  <a:srgbClr val="FFFF00"/>
                </a:highlight>
              </a:rPr>
              <a:t>Physics/Complexity Science</a:t>
            </a:r>
          </a:p>
          <a:p>
            <a:pPr marL="342900" indent="-342900">
              <a:buFontTx/>
              <a:buChar char="-"/>
              <a:defRPr/>
            </a:pPr>
            <a:r>
              <a:rPr lang="en-US" sz="2100" dirty="0">
                <a:highlight>
                  <a:srgbClr val="FFFF00"/>
                </a:highlight>
              </a:rPr>
              <a:t>Network Science</a:t>
            </a:r>
            <a:endParaRPr lang="hu-HU" sz="2100" dirty="0"/>
          </a:p>
          <a:p>
            <a:pPr marL="342900" indent="-342900">
              <a:spcAft>
                <a:spcPts val="750"/>
              </a:spcAft>
              <a:buFontTx/>
              <a:buChar char="-"/>
              <a:defRPr/>
            </a:pPr>
            <a:r>
              <a:rPr lang="en-US" sz="2100" dirty="0"/>
              <a:t>Math/Statistics</a:t>
            </a:r>
          </a:p>
          <a:p>
            <a:pPr>
              <a:defRPr/>
            </a:pPr>
            <a:r>
              <a:rPr lang="en-US" sz="2100" dirty="0"/>
              <a:t>Resulting in an emerging new discipline:</a:t>
            </a:r>
          </a:p>
          <a:p>
            <a:pPr>
              <a:defRPr/>
            </a:pPr>
            <a:r>
              <a:rPr lang="en-US" sz="2100" b="1" dirty="0">
                <a:solidFill>
                  <a:schemeClr val="accent2"/>
                </a:solidFill>
              </a:rPr>
              <a:t>COMPUTATIONAL SOCIAL SCIENCE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E126A4F-6316-85A6-038F-2F2F26CDF9E9}"/>
              </a:ext>
            </a:extLst>
          </p:cNvPr>
          <p:cNvSpPr>
            <a:spLocks noGrp="1"/>
          </p:cNvSpPr>
          <p:nvPr>
            <p:ph type="title"/>
          </p:nvPr>
        </p:nvSpPr>
        <p:spPr/>
        <p:txBody>
          <a:bodyPr/>
          <a:lstStyle/>
          <a:p>
            <a:pPr>
              <a:defRPr/>
            </a:pPr>
            <a:r>
              <a:rPr lang="en-US" dirty="0"/>
              <a:t>Topics we cover in this course</a:t>
            </a:r>
          </a:p>
        </p:txBody>
      </p:sp>
      <p:sp>
        <p:nvSpPr>
          <p:cNvPr id="66562" name="Text Placeholder 7">
            <a:extLst>
              <a:ext uri="{FF2B5EF4-FFF2-40B4-BE49-F238E27FC236}">
                <a16:creationId xmlns:a16="http://schemas.microsoft.com/office/drawing/2014/main" id="{B51636E8-3316-B59A-E1B3-A062C3A2DA2E}"/>
              </a:ext>
            </a:extLst>
          </p:cNvPr>
          <p:cNvSpPr>
            <a:spLocks noGrp="1" noChangeArrowheads="1"/>
          </p:cNvSpPr>
          <p:nvPr>
            <p:ph type="body" idx="1"/>
          </p:nvPr>
        </p:nvSpPr>
        <p:spPr/>
        <p:txBody>
          <a:bodyPr/>
          <a:lstStyle/>
          <a:p>
            <a:endParaRPr lang="en-US" altLang="en-AT">
              <a:ea typeface="ＭＳ Ｐゴシック" panose="020B0600070205080204" pitchFamily="34" charset="-128"/>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3">
            <a:extLst>
              <a:ext uri="{FF2B5EF4-FFF2-40B4-BE49-F238E27FC236}">
                <a16:creationId xmlns:a16="http://schemas.microsoft.com/office/drawing/2014/main" id="{AA81BC23-E2C5-71A4-9F2F-28FF506E0DA3}"/>
              </a:ext>
            </a:extLst>
          </p:cNvPr>
          <p:cNvSpPr>
            <a:spLocks noGrp="1" noChangeArrowheads="1"/>
          </p:cNvSpPr>
          <p:nvPr>
            <p:ph type="title"/>
          </p:nvPr>
        </p:nvSpPr>
        <p:spPr>
          <a:xfrm>
            <a:off x="914400" y="276225"/>
            <a:ext cx="7772400" cy="681038"/>
          </a:xfrm>
        </p:spPr>
        <p:txBody>
          <a:bodyPr/>
          <a:lstStyle/>
          <a:p>
            <a:r>
              <a:rPr lang="en-US" altLang="en-AT">
                <a:ea typeface="ＭＳ Ｐゴシック" panose="020B0600070205080204" pitchFamily="34" charset="-128"/>
              </a:rPr>
              <a:t>Course topics overview </a:t>
            </a:r>
          </a:p>
        </p:txBody>
      </p:sp>
      <p:sp>
        <p:nvSpPr>
          <p:cNvPr id="67586" name="Content Placeholder 4">
            <a:extLst>
              <a:ext uri="{FF2B5EF4-FFF2-40B4-BE49-F238E27FC236}">
                <a16:creationId xmlns:a16="http://schemas.microsoft.com/office/drawing/2014/main" id="{36F47FF8-E4A0-FE3F-933B-9C6E90E6E883}"/>
              </a:ext>
            </a:extLst>
          </p:cNvPr>
          <p:cNvSpPr>
            <a:spLocks noGrp="1" noChangeArrowheads="1"/>
          </p:cNvSpPr>
          <p:nvPr>
            <p:ph idx="1"/>
          </p:nvPr>
        </p:nvSpPr>
        <p:spPr>
          <a:xfrm>
            <a:off x="685800" y="965200"/>
            <a:ext cx="8107363" cy="6057900"/>
          </a:xfrm>
        </p:spPr>
        <p:txBody>
          <a:bodyPr/>
          <a:lstStyle/>
          <a:p>
            <a:r>
              <a:rPr lang="en-GB" sz="1800" dirty="0">
                <a:effectLst/>
                <a:latin typeface="Helvetica Neue" panose="02000503000000020004" pitchFamily="2" charset="0"/>
              </a:rPr>
              <a:t>1. Introduction to Computational Social Systems [Slides] (11.10.2024) </a:t>
            </a:r>
            <a:r>
              <a:rPr lang="en-GB" sz="1800" b="1" dirty="0">
                <a:effectLst/>
                <a:latin typeface="Helvetica Neue" panose="02000503000000020004" pitchFamily="2" charset="0"/>
              </a:rPr>
              <a:t>  </a:t>
            </a:r>
            <a:r>
              <a:rPr lang="en-GB" sz="1800" dirty="0">
                <a:effectLst/>
                <a:latin typeface="Helvetica Neue" panose="02000503000000020004" pitchFamily="2" charset="0"/>
              </a:rPr>
              <a:t> </a:t>
            </a:r>
            <a:r>
              <a:rPr lang="en-GB" sz="1800" b="1" dirty="0">
                <a:effectLst/>
                <a:latin typeface="Helvetica Neue" panose="02000503000000020004" pitchFamily="2" charset="0"/>
              </a:rPr>
              <a:t>HS i3 (</a:t>
            </a:r>
            <a:r>
              <a:rPr lang="en-GB" sz="1800" b="1" dirty="0" err="1">
                <a:effectLst/>
                <a:latin typeface="Helvetica Neue" panose="02000503000000020004" pitchFamily="2" charset="0"/>
              </a:rPr>
              <a:t>Inffeldgasse</a:t>
            </a:r>
            <a:r>
              <a:rPr lang="en-GB" sz="1800" b="1" dirty="0">
                <a:effectLst/>
                <a:latin typeface="Helvetica Neue" panose="02000503000000020004" pitchFamily="2" charset="0"/>
              </a:rPr>
              <a:t> 25D) at 14:00  </a:t>
            </a:r>
            <a:endParaRPr lang="en-GB" sz="1800" dirty="0">
              <a:effectLst/>
              <a:latin typeface="Helvetica Neue" panose="02000503000000020004" pitchFamily="2" charset="0"/>
            </a:endParaRPr>
          </a:p>
          <a:p>
            <a:r>
              <a:rPr lang="en-GB" sz="1800" dirty="0">
                <a:effectLst/>
                <a:latin typeface="Helvetica Neue" panose="02000503000000020004" pitchFamily="2" charset="0"/>
              </a:rPr>
              <a:t>2. Social Impact Theory (15.10.2024)</a:t>
            </a:r>
          </a:p>
          <a:p>
            <a:r>
              <a:rPr lang="en-GB" sz="1800" dirty="0">
                <a:effectLst/>
                <a:latin typeface="Helvetica Neue" panose="02000503000000020004" pitchFamily="2" charset="0"/>
              </a:rPr>
              <a:t>3. Social Networks analysis (22.10.2024)</a:t>
            </a:r>
          </a:p>
          <a:p>
            <a:r>
              <a:rPr lang="en-GB" sz="1800" dirty="0">
                <a:effectLst/>
                <a:latin typeface="Helvetica Neue" panose="02000503000000020004" pitchFamily="2" charset="0"/>
              </a:rPr>
              <a:t>4. Social Behaviour and Trends (guest lecture: </a:t>
            </a:r>
            <a:r>
              <a:rPr lang="en-GB" sz="1800" dirty="0" err="1">
                <a:effectLst/>
                <a:latin typeface="Helvetica Neue" panose="02000503000000020004" pitchFamily="2" charset="0"/>
              </a:rPr>
              <a:t>Dr.</a:t>
            </a:r>
            <a:r>
              <a:rPr lang="en-GB" sz="1800" dirty="0">
                <a:effectLst/>
                <a:latin typeface="Helvetica Neue" panose="02000503000000020004" pitchFamily="2" charset="0"/>
              </a:rPr>
              <a:t> Lisette </a:t>
            </a:r>
            <a:r>
              <a:rPr lang="en-GB" sz="1800" dirty="0" err="1">
                <a:effectLst/>
                <a:latin typeface="Helvetica Neue" panose="02000503000000020004" pitchFamily="2" charset="0"/>
              </a:rPr>
              <a:t>Espin-Noboa</a:t>
            </a:r>
            <a:r>
              <a:rPr lang="en-GB" sz="1800" dirty="0">
                <a:effectLst/>
                <a:latin typeface="Helvetica Neue" panose="02000503000000020004" pitchFamily="2" charset="0"/>
              </a:rPr>
              <a:t>, Complexity Science Hub)  (29.10.2024) </a:t>
            </a:r>
          </a:p>
          <a:p>
            <a:r>
              <a:rPr lang="en-GB" sz="1800" dirty="0">
                <a:effectLst/>
                <a:latin typeface="Helvetica Neue" panose="02000503000000020004" pitchFamily="2" charset="0"/>
              </a:rPr>
              <a:t>5.Methods in financial markets (05.11.2024)(guest lecture: </a:t>
            </a:r>
            <a:r>
              <a:rPr lang="en-GB" sz="1800" dirty="0" err="1">
                <a:effectLst/>
                <a:latin typeface="Helvetica Neue" panose="02000503000000020004" pitchFamily="2" charset="0"/>
              </a:rPr>
              <a:t>Dr.</a:t>
            </a:r>
            <a:r>
              <a:rPr lang="en-GB" sz="1800" dirty="0">
                <a:effectLst/>
                <a:latin typeface="Helvetica Neue" panose="02000503000000020004" pitchFamily="2" charset="0"/>
              </a:rPr>
              <a:t> Matthias </a:t>
            </a:r>
            <a:r>
              <a:rPr lang="en-GB" sz="1800" dirty="0" err="1">
                <a:effectLst/>
                <a:latin typeface="Helvetica Neue" panose="02000503000000020004" pitchFamily="2" charset="0"/>
              </a:rPr>
              <a:t>Raddant</a:t>
            </a:r>
            <a:r>
              <a:rPr lang="en-GB" sz="1800" dirty="0">
                <a:effectLst/>
                <a:latin typeface="Helvetica Neue" panose="02000503000000020004" pitchFamily="2" charset="0"/>
              </a:rPr>
              <a:t>, TU Graz)</a:t>
            </a:r>
          </a:p>
          <a:p>
            <a:r>
              <a:rPr lang="en-GB" sz="1800" dirty="0">
                <a:effectLst/>
                <a:latin typeface="Helvetica Neue" panose="02000503000000020004" pitchFamily="2" charset="0"/>
              </a:rPr>
              <a:t>6. Social Media Sentiment Analysis (guest lecture TBC) [Slides] (12.11.2024) </a:t>
            </a:r>
          </a:p>
          <a:p>
            <a:r>
              <a:rPr lang="en-GB" sz="1800" dirty="0">
                <a:effectLst/>
                <a:latin typeface="Helvetica Neue" panose="02000503000000020004" pitchFamily="2" charset="0"/>
              </a:rPr>
              <a:t>7. Cities and Complexity (19.11.2024) (guest lecture: Prof. </a:t>
            </a:r>
            <a:r>
              <a:rPr lang="en-GB" sz="1800" dirty="0" err="1">
                <a:effectLst/>
                <a:latin typeface="Helvetica Neue" panose="02000503000000020004" pitchFamily="2" charset="0"/>
              </a:rPr>
              <a:t>Balazs</a:t>
            </a:r>
            <a:r>
              <a:rPr lang="en-GB" sz="1800" dirty="0">
                <a:effectLst/>
                <a:latin typeface="Helvetica Neue" panose="02000503000000020004" pitchFamily="2" charset="0"/>
              </a:rPr>
              <a:t> Lengyel, Hungry) </a:t>
            </a:r>
          </a:p>
          <a:p>
            <a:r>
              <a:rPr lang="en-GB" sz="1800" dirty="0">
                <a:effectLst/>
                <a:latin typeface="Helvetica Neue" panose="02000503000000020004" pitchFamily="2" charset="0"/>
              </a:rPr>
              <a:t>8. Collective intelligence and collective action (guest: Prof. Mirta </a:t>
            </a:r>
            <a:r>
              <a:rPr lang="en-GB" sz="1800" dirty="0" err="1">
                <a:effectLst/>
                <a:latin typeface="Helvetica Neue" panose="02000503000000020004" pitchFamily="2" charset="0"/>
              </a:rPr>
              <a:t>Galesic</a:t>
            </a:r>
            <a:r>
              <a:rPr lang="en-GB" sz="1800" dirty="0">
                <a:effectLst/>
                <a:latin typeface="Helvetica Neue" panose="02000503000000020004" pitchFamily="2" charset="0"/>
              </a:rPr>
              <a:t>, Santa Fe </a:t>
            </a:r>
            <a:r>
              <a:rPr lang="en-GB" sz="1800" dirty="0" err="1">
                <a:effectLst/>
                <a:latin typeface="Helvetica Neue" panose="02000503000000020004" pitchFamily="2" charset="0"/>
              </a:rPr>
              <a:t>Institue</a:t>
            </a:r>
            <a:r>
              <a:rPr lang="en-GB" sz="1800" dirty="0">
                <a:effectLst/>
                <a:latin typeface="Helvetica Neue" panose="02000503000000020004" pitchFamily="2" charset="0"/>
              </a:rPr>
              <a:t> and Complexity Science Hub Vienna) (26.11.2024) [Confirmed]</a:t>
            </a:r>
          </a:p>
          <a:p>
            <a:r>
              <a:rPr lang="en-GB" sz="1800" dirty="0">
                <a:effectLst/>
                <a:latin typeface="Helvetica Neue" panose="02000503000000020004" pitchFamily="2" charset="0"/>
              </a:rPr>
              <a:t>9.  Measuring Polarization (guest lecture: </a:t>
            </a:r>
            <a:r>
              <a:rPr lang="en-GB" sz="1800" dirty="0" err="1">
                <a:effectLst/>
                <a:latin typeface="Helvetica Neue" panose="02000503000000020004" pitchFamily="2" charset="0"/>
              </a:rPr>
              <a:t>Dr.</a:t>
            </a:r>
            <a:r>
              <a:rPr lang="en-GB" sz="1800" dirty="0">
                <a:effectLst/>
                <a:latin typeface="Helvetica Neue" panose="02000503000000020004" pitchFamily="2" charset="0"/>
              </a:rPr>
              <a:t> Samuel Martin-Gutierrez, Complexity Science Hub Vienna) (03.12.2024)</a:t>
            </a:r>
          </a:p>
          <a:p>
            <a:r>
              <a:rPr lang="en-GB" sz="1800" dirty="0">
                <a:effectLst/>
                <a:latin typeface="Helvetica Neue" panose="02000503000000020004" pitchFamily="2" charset="0"/>
              </a:rPr>
              <a:t>10. Human Societies and Cultural Evolution (10.12.2024) —&gt; </a:t>
            </a:r>
            <a:r>
              <a:rPr lang="en-GB" sz="1800" dirty="0" err="1">
                <a:effectLst/>
                <a:latin typeface="Helvetica Neue" panose="02000503000000020004" pitchFamily="2" charset="0"/>
              </a:rPr>
              <a:t>Dr.</a:t>
            </a:r>
            <a:r>
              <a:rPr lang="en-GB" sz="1800" dirty="0">
                <a:effectLst/>
                <a:latin typeface="Helvetica Neue" panose="02000503000000020004" pitchFamily="2" charset="0"/>
              </a:rPr>
              <a:t> Daniel Kondor, CSH </a:t>
            </a:r>
          </a:p>
          <a:p>
            <a:r>
              <a:rPr lang="en-GB" sz="1800" dirty="0">
                <a:effectLst/>
                <a:latin typeface="Helvetica Neue" panose="02000503000000020004" pitchFamily="2" charset="0"/>
              </a:rPr>
              <a:t>11. </a:t>
            </a:r>
            <a:r>
              <a:rPr lang="en-GB" sz="1800" b="1" dirty="0">
                <a:effectLst/>
                <a:latin typeface="Helvetica Neue" panose="02000503000000020004" pitchFamily="2" charset="0"/>
              </a:rPr>
              <a:t>Social data science and data ethics</a:t>
            </a:r>
            <a:r>
              <a:rPr lang="en-GB" sz="1800" dirty="0">
                <a:effectLst/>
                <a:latin typeface="Helvetica Neue" panose="02000503000000020004" pitchFamily="2" charset="0"/>
              </a:rPr>
              <a:t> (17.12.2024) —&gt; </a:t>
            </a:r>
            <a:r>
              <a:rPr lang="en-GB" sz="1800" b="1" dirty="0">
                <a:effectLst/>
                <a:latin typeface="Helvetica Neue" panose="02000503000000020004" pitchFamily="2" charset="0"/>
              </a:rPr>
              <a:t>TBC </a:t>
            </a:r>
            <a:endParaRPr lang="en-GB" sz="1800" dirty="0">
              <a:effectLst/>
              <a:latin typeface="Helvetica Neue" panose="02000503000000020004" pitchFamily="2"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E2189-CA07-6B60-EA70-9B6099F07598}"/>
              </a:ext>
            </a:extLst>
          </p:cNvPr>
          <p:cNvSpPr>
            <a:spLocks noGrp="1"/>
          </p:cNvSpPr>
          <p:nvPr>
            <p:ph type="title"/>
          </p:nvPr>
        </p:nvSpPr>
        <p:spPr/>
        <p:txBody>
          <a:bodyPr/>
          <a:lstStyle/>
          <a:p>
            <a:r>
              <a:rPr lang="en-US" dirty="0"/>
              <a:t>Tutorial exercises </a:t>
            </a:r>
          </a:p>
        </p:txBody>
      </p:sp>
      <p:sp>
        <p:nvSpPr>
          <p:cNvPr id="3" name="Content Placeholder 2">
            <a:extLst>
              <a:ext uri="{FF2B5EF4-FFF2-40B4-BE49-F238E27FC236}">
                <a16:creationId xmlns:a16="http://schemas.microsoft.com/office/drawing/2014/main" id="{DB87FFCC-8F37-51C0-EE1E-9DAFF262287A}"/>
              </a:ext>
            </a:extLst>
          </p:cNvPr>
          <p:cNvSpPr>
            <a:spLocks noGrp="1"/>
          </p:cNvSpPr>
          <p:nvPr>
            <p:ph idx="1"/>
          </p:nvPr>
        </p:nvSpPr>
        <p:spPr>
          <a:xfrm>
            <a:off x="914400" y="1582738"/>
            <a:ext cx="7772400" cy="4932362"/>
          </a:xfrm>
        </p:spPr>
        <p:txBody>
          <a:bodyPr/>
          <a:lstStyle/>
          <a:p>
            <a:r>
              <a:rPr lang="en-US" dirty="0"/>
              <a:t>!!! Install anaconda !!!</a:t>
            </a:r>
          </a:p>
          <a:p>
            <a:r>
              <a:rPr lang="en-GB" sz="1800" b="0" i="0" u="none" strike="noStrike" dirty="0">
                <a:solidFill>
                  <a:srgbClr val="212121"/>
                </a:solidFill>
                <a:effectLst/>
                <a:latin typeface="wf_segoe-ui_normal"/>
              </a:rPr>
              <a:t>Tutorial session: Intro to Python 1 (15.10)</a:t>
            </a:r>
          </a:p>
          <a:p>
            <a:r>
              <a:rPr lang="en-GB" sz="1800" b="0" i="0" u="none" strike="noStrike" dirty="0">
                <a:solidFill>
                  <a:srgbClr val="212121"/>
                </a:solidFill>
                <a:effectLst/>
                <a:latin typeface="wf_segoe-ui_normal"/>
              </a:rPr>
              <a:t>Tutorial session: Intro to Python 2 (22.10)</a:t>
            </a:r>
          </a:p>
          <a:p>
            <a:r>
              <a:rPr lang="en-GB" sz="1800" b="0" i="0" u="none" strike="noStrike" dirty="0">
                <a:solidFill>
                  <a:srgbClr val="212121"/>
                </a:solidFill>
                <a:effectLst/>
                <a:latin typeface="wf_segoe-ui_normal"/>
              </a:rPr>
              <a:t>Tutorial session: Intro to Python 3 (29.10)</a:t>
            </a:r>
          </a:p>
          <a:p>
            <a:r>
              <a:rPr lang="en-GB" sz="1800" b="0" i="0" u="none" strike="noStrike" dirty="0">
                <a:solidFill>
                  <a:srgbClr val="212121"/>
                </a:solidFill>
                <a:effectLst/>
                <a:latin typeface="wf_segoe-ui_normal"/>
              </a:rPr>
              <a:t>Exercise 1: Correlation of Future Orientation Index and Gross Domestic  </a:t>
            </a:r>
          </a:p>
          <a:p>
            <a:r>
              <a:rPr lang="en-GB" sz="1800" b="0" i="0" u="none" strike="noStrike" dirty="0">
                <a:solidFill>
                  <a:srgbClr val="212121"/>
                </a:solidFill>
                <a:effectLst/>
                <a:latin typeface="wf_segoe-ui_normal"/>
              </a:rPr>
              <a:t>Product (session 1) (05.11)</a:t>
            </a:r>
          </a:p>
          <a:p>
            <a:r>
              <a:rPr lang="en-GB" sz="1800" b="0" i="0" u="none" strike="noStrike" dirty="0">
                <a:solidFill>
                  <a:srgbClr val="212121"/>
                </a:solidFill>
                <a:effectLst/>
                <a:latin typeface="wf_segoe-ui_normal"/>
              </a:rPr>
              <a:t>Exercise 1: Correlation of Future Orientation Index and Gross Domestic  </a:t>
            </a:r>
          </a:p>
          <a:p>
            <a:r>
              <a:rPr lang="en-GB" sz="1800" b="0" i="0" u="none" strike="noStrike" dirty="0">
                <a:solidFill>
                  <a:srgbClr val="212121"/>
                </a:solidFill>
                <a:effectLst/>
                <a:latin typeface="wf_segoe-ui_normal"/>
              </a:rPr>
              <a:t>Product (session 2) (12.11)</a:t>
            </a:r>
          </a:p>
          <a:p>
            <a:r>
              <a:rPr lang="en-GB" sz="1800" b="0" i="0" u="none" strike="noStrike" dirty="0">
                <a:solidFill>
                  <a:srgbClr val="212121"/>
                </a:solidFill>
                <a:effectLst/>
                <a:latin typeface="wf_segoe-ui_normal"/>
              </a:rPr>
              <a:t>Exercise 2: Social Impact Theory with Twitter Data (session 1) (19.11)</a:t>
            </a:r>
          </a:p>
          <a:p>
            <a:r>
              <a:rPr lang="en-GB" sz="1800" b="0" i="0" u="none" strike="noStrike" dirty="0">
                <a:solidFill>
                  <a:srgbClr val="212121"/>
                </a:solidFill>
                <a:effectLst/>
                <a:latin typeface="wf_segoe-ui_normal"/>
              </a:rPr>
              <a:t>Exercise 2: Social Impact Theory with Twitter Data (session 2) (26.11)</a:t>
            </a:r>
          </a:p>
          <a:p>
            <a:r>
              <a:rPr lang="en-GB" sz="1800" b="0" i="0" u="none" strike="noStrike" dirty="0">
                <a:solidFill>
                  <a:srgbClr val="212121"/>
                </a:solidFill>
                <a:effectLst/>
                <a:latin typeface="wf_segoe-ui_normal"/>
              </a:rPr>
              <a:t>Exercise 3: Sentiment Evaluation of Twitter and YouTube Data (session  1) (03.12)</a:t>
            </a:r>
          </a:p>
          <a:p>
            <a:r>
              <a:rPr lang="en-GB" sz="1800" b="0" i="0" u="none" strike="noStrike" dirty="0">
                <a:solidFill>
                  <a:srgbClr val="212121"/>
                </a:solidFill>
                <a:effectLst/>
                <a:latin typeface="wf_segoe-ui_normal"/>
              </a:rPr>
              <a:t>Exercise 3: Sentiment Evaluation of Twitter and YouTube Data (session  2) (10.12)</a:t>
            </a:r>
          </a:p>
          <a:p>
            <a:r>
              <a:rPr lang="en-GB" sz="1800" b="0" i="0" u="none" strike="noStrike" dirty="0">
                <a:solidFill>
                  <a:srgbClr val="212121"/>
                </a:solidFill>
                <a:effectLst/>
                <a:latin typeface="wf_segoe-ui_normal"/>
              </a:rPr>
              <a:t>Exercise 4: Social Network Analysis of Swiss Politicians on Twitter  Data (single session) (17.12)</a:t>
            </a:r>
            <a:endParaRPr lang="en-US" sz="1800" dirty="0"/>
          </a:p>
        </p:txBody>
      </p:sp>
    </p:spTree>
    <p:extLst>
      <p:ext uri="{BB962C8B-B14F-4D97-AF65-F5344CB8AC3E}">
        <p14:creationId xmlns:p14="http://schemas.microsoft.com/office/powerpoint/2010/main" val="110660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05B6DF-E354-7664-8E87-6D17D5CF8B30}"/>
              </a:ext>
            </a:extLst>
          </p:cNvPr>
          <p:cNvSpPr>
            <a:spLocks noGrp="1"/>
          </p:cNvSpPr>
          <p:nvPr>
            <p:ph type="title"/>
          </p:nvPr>
        </p:nvSpPr>
        <p:spPr/>
        <p:txBody>
          <a:bodyPr/>
          <a:lstStyle/>
          <a:p>
            <a:pPr>
              <a:defRPr/>
            </a:pPr>
            <a:r>
              <a:rPr lang="en-US" dirty="0"/>
              <a:t>Course logistics</a:t>
            </a:r>
          </a:p>
        </p:txBody>
      </p:sp>
      <p:sp>
        <p:nvSpPr>
          <p:cNvPr id="68610" name="Text Placeholder 7">
            <a:extLst>
              <a:ext uri="{FF2B5EF4-FFF2-40B4-BE49-F238E27FC236}">
                <a16:creationId xmlns:a16="http://schemas.microsoft.com/office/drawing/2014/main" id="{44DCE337-679D-A729-7FCB-09610DC3827F}"/>
              </a:ext>
            </a:extLst>
          </p:cNvPr>
          <p:cNvSpPr>
            <a:spLocks noGrp="1" noChangeArrowheads="1"/>
          </p:cNvSpPr>
          <p:nvPr>
            <p:ph type="body" idx="1"/>
          </p:nvPr>
        </p:nvSpPr>
        <p:spPr/>
        <p:txBody>
          <a:bodyPr/>
          <a:lstStyle/>
          <a:p>
            <a:endParaRPr lang="en-US" altLang="en-AT">
              <a:ea typeface="ＭＳ Ｐゴシック" panose="020B0600070205080204" pitchFamily="34" charset="-128"/>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99FF67E3-E326-AB9B-6D35-3170D56143FF}"/>
              </a:ext>
            </a:extLst>
          </p:cNvPr>
          <p:cNvSpPr>
            <a:spLocks noGrp="1" noChangeArrowheads="1"/>
          </p:cNvSpPr>
          <p:nvPr>
            <p:ph type="title"/>
          </p:nvPr>
        </p:nvSpPr>
        <p:spPr/>
        <p:txBody>
          <a:bodyPr/>
          <a:lstStyle/>
          <a:p>
            <a:pPr eaLnBrk="1" hangingPunct="1"/>
            <a:r>
              <a:rPr lang="de-DE" altLang="en-AT">
                <a:ea typeface="ＭＳ Ｐゴシック" panose="020B0600070205080204" pitchFamily="34" charset="-128"/>
              </a:rPr>
              <a:t>Course team</a:t>
            </a:r>
          </a:p>
        </p:txBody>
      </p:sp>
      <p:sp>
        <p:nvSpPr>
          <p:cNvPr id="19458" name="Rectangle 3">
            <a:extLst>
              <a:ext uri="{FF2B5EF4-FFF2-40B4-BE49-F238E27FC236}">
                <a16:creationId xmlns:a16="http://schemas.microsoft.com/office/drawing/2014/main" id="{A7EC9E1F-3637-EE6F-5499-EF128124A174}"/>
              </a:ext>
            </a:extLst>
          </p:cNvPr>
          <p:cNvSpPr>
            <a:spLocks noGrp="1" noChangeArrowheads="1"/>
          </p:cNvSpPr>
          <p:nvPr>
            <p:ph type="body" idx="1"/>
          </p:nvPr>
        </p:nvSpPr>
        <p:spPr/>
        <p:txBody>
          <a:bodyPr/>
          <a:lstStyle/>
          <a:p>
            <a:pPr eaLnBrk="1" hangingPunct="1">
              <a:lnSpc>
                <a:spcPct val="90000"/>
              </a:lnSpc>
              <a:buFontTx/>
              <a:buChar char="•"/>
              <a:defRPr/>
            </a:pPr>
            <a:r>
              <a:rPr lang="de-DE" altLang="de-DE" sz="3200" dirty="0" err="1">
                <a:ea typeface="ＭＳ Ｐゴシック" pitchFamily="34" charset="-128"/>
                <a:cs typeface="+mn-cs"/>
              </a:rPr>
              <a:t>Instructors</a:t>
            </a:r>
            <a:r>
              <a:rPr lang="de-DE" altLang="de-DE" sz="3200" dirty="0">
                <a:ea typeface="ＭＳ Ｐゴシック" pitchFamily="34" charset="-128"/>
                <a:cs typeface="+mn-cs"/>
              </a:rPr>
              <a:t>: </a:t>
            </a:r>
          </a:p>
          <a:p>
            <a:pPr lvl="1" eaLnBrk="1" hangingPunct="1">
              <a:lnSpc>
                <a:spcPct val="90000"/>
              </a:lnSpc>
              <a:buFontTx/>
              <a:buChar char="•"/>
              <a:defRPr/>
            </a:pPr>
            <a:r>
              <a:rPr lang="de-DE" altLang="de-DE" sz="2400" dirty="0">
                <a:ea typeface="ＭＳ Ｐゴシック" pitchFamily="34" charset="-128"/>
              </a:rPr>
              <a:t>Fariba Karimi</a:t>
            </a:r>
          </a:p>
          <a:p>
            <a:pPr lvl="1" eaLnBrk="1" hangingPunct="1">
              <a:lnSpc>
                <a:spcPct val="90000"/>
              </a:lnSpc>
              <a:buFontTx/>
              <a:buChar char="•"/>
              <a:defRPr/>
            </a:pPr>
            <a:r>
              <a:rPr lang="de-DE" altLang="de-DE" sz="2400" dirty="0">
                <a:ea typeface="ＭＳ Ｐゴシック" pitchFamily="34" charset="-128"/>
              </a:rPr>
              <a:t>Petar </a:t>
            </a:r>
            <a:r>
              <a:rPr lang="de-DE" altLang="de-DE" sz="2400" dirty="0" err="1">
                <a:ea typeface="ＭＳ Ｐゴシック" pitchFamily="34" charset="-128"/>
              </a:rPr>
              <a:t>Jercic</a:t>
            </a:r>
            <a:endParaRPr lang="de-AT" altLang="de-DE" sz="2000" dirty="0">
              <a:ea typeface="ＭＳ Ｐゴシック" pitchFamily="34" charset="-128"/>
              <a:cs typeface="+mn-cs"/>
            </a:endParaRPr>
          </a:p>
          <a:p>
            <a:pPr marL="0" indent="0" eaLnBrk="1" hangingPunct="1">
              <a:lnSpc>
                <a:spcPct val="90000"/>
              </a:lnSpc>
              <a:defRPr/>
            </a:pPr>
            <a:endParaRPr lang="de-AT" altLang="de-DE" sz="2000" dirty="0">
              <a:ea typeface="ＭＳ Ｐゴシック" pitchFamily="34" charset="-128"/>
              <a:cs typeface="+mn-cs"/>
            </a:endParaRPr>
          </a:p>
          <a:p>
            <a:pPr eaLnBrk="1" hangingPunct="1">
              <a:lnSpc>
                <a:spcPct val="90000"/>
              </a:lnSpc>
              <a:buFontTx/>
              <a:buChar char="•"/>
              <a:defRPr/>
            </a:pPr>
            <a:r>
              <a:rPr lang="de-AT" altLang="de-DE" sz="2000" dirty="0" err="1">
                <a:ea typeface="ＭＳ Ｐゴシック" pitchFamily="34" charset="-128"/>
                <a:cs typeface="+mn-cs"/>
              </a:rPr>
              <a:t>For</a:t>
            </a:r>
            <a:r>
              <a:rPr lang="de-AT" altLang="de-DE" sz="2000" dirty="0">
                <a:ea typeface="ＭＳ Ｐゴシック" pitchFamily="34" charset="-128"/>
                <a:cs typeface="+mn-cs"/>
              </a:rPr>
              <a:t> </a:t>
            </a:r>
            <a:r>
              <a:rPr lang="de-AT" altLang="de-DE" sz="2000" dirty="0" err="1">
                <a:ea typeface="ＭＳ Ｐゴシック" pitchFamily="34" charset="-128"/>
                <a:cs typeface="+mn-cs"/>
              </a:rPr>
              <a:t>general</a:t>
            </a:r>
            <a:r>
              <a:rPr lang="de-AT" altLang="de-DE" sz="2000" dirty="0">
                <a:ea typeface="ＭＳ Ｐゴシック" pitchFamily="34" charset="-128"/>
                <a:cs typeface="+mn-cs"/>
              </a:rPr>
              <a:t>, </a:t>
            </a:r>
            <a:r>
              <a:rPr lang="de-AT" altLang="de-DE" sz="2000" dirty="0" err="1">
                <a:ea typeface="ＭＳ Ｐゴシック" pitchFamily="34" charset="-128"/>
                <a:cs typeface="+mn-cs"/>
              </a:rPr>
              <a:t>course</a:t>
            </a:r>
            <a:r>
              <a:rPr lang="de-AT" altLang="de-DE" sz="2000" dirty="0">
                <a:ea typeface="ＭＳ Ｐゴシック" pitchFamily="34" charset="-128"/>
                <a:cs typeface="+mn-cs"/>
              </a:rPr>
              <a:t>- </a:t>
            </a:r>
            <a:r>
              <a:rPr lang="de-AT" altLang="de-DE" sz="2000" dirty="0" err="1">
                <a:ea typeface="ＭＳ Ｐゴシック" pitchFamily="34" charset="-128"/>
                <a:cs typeface="+mn-cs"/>
              </a:rPr>
              <a:t>or</a:t>
            </a:r>
            <a:r>
              <a:rPr lang="de-AT" altLang="de-DE" sz="2000" dirty="0">
                <a:ea typeface="ＭＳ Ｐゴシック" pitchFamily="34" charset="-128"/>
                <a:cs typeface="+mn-cs"/>
              </a:rPr>
              <a:t> </a:t>
            </a:r>
            <a:r>
              <a:rPr lang="de-AT" altLang="de-DE" sz="2000" dirty="0" err="1">
                <a:ea typeface="ＭＳ Ｐゴシック" pitchFamily="34" charset="-128"/>
                <a:cs typeface="+mn-cs"/>
              </a:rPr>
              <a:t>assignment-related</a:t>
            </a:r>
            <a:r>
              <a:rPr lang="de-AT" altLang="de-DE" sz="2000" dirty="0">
                <a:ea typeface="ＭＳ Ｐゴシック" pitchFamily="34" charset="-128"/>
                <a:cs typeface="+mn-cs"/>
              </a:rPr>
              <a:t> </a:t>
            </a:r>
            <a:r>
              <a:rPr lang="de-AT" altLang="de-DE" sz="2000" dirty="0" err="1">
                <a:ea typeface="ＭＳ Ｐゴシック" pitchFamily="34" charset="-128"/>
                <a:cs typeface="+mn-cs"/>
              </a:rPr>
              <a:t>questions</a:t>
            </a:r>
            <a:r>
              <a:rPr lang="de-AT" altLang="de-DE" sz="2000" dirty="0">
                <a:ea typeface="ＭＳ Ｐゴシック" pitchFamily="34" charset="-128"/>
                <a:cs typeface="+mn-cs"/>
              </a:rPr>
              <a:t>, </a:t>
            </a:r>
            <a:r>
              <a:rPr lang="de-AT" altLang="de-DE" sz="2000" dirty="0" err="1">
                <a:ea typeface="ＭＳ Ｐゴシック" pitchFamily="34" charset="-128"/>
                <a:cs typeface="+mn-cs"/>
              </a:rPr>
              <a:t>please</a:t>
            </a:r>
            <a:r>
              <a:rPr lang="de-AT" altLang="de-DE" sz="2000" dirty="0">
                <a:ea typeface="ＭＳ Ｐゴシック" pitchFamily="34" charset="-128"/>
                <a:cs typeface="+mn-cs"/>
              </a:rPr>
              <a:t> </a:t>
            </a:r>
            <a:r>
              <a:rPr lang="de-AT" altLang="de-DE" sz="2000" dirty="0" err="1">
                <a:ea typeface="ＭＳ Ｐゴシック" pitchFamily="34" charset="-128"/>
                <a:cs typeface="+mn-cs"/>
              </a:rPr>
              <a:t>use</a:t>
            </a:r>
            <a:r>
              <a:rPr lang="de-AT" altLang="de-DE" sz="2000" dirty="0">
                <a:ea typeface="ＭＳ Ｐゴシック" pitchFamily="34" charset="-128"/>
                <a:cs typeface="+mn-cs"/>
              </a:rPr>
              <a:t> </a:t>
            </a:r>
            <a:r>
              <a:rPr lang="de-AT" altLang="de-DE" sz="2000" dirty="0" err="1">
                <a:ea typeface="ＭＳ Ｐゴシック" pitchFamily="34" charset="-128"/>
                <a:cs typeface="+mn-cs"/>
              </a:rPr>
              <a:t>TeachCenter</a:t>
            </a:r>
            <a:r>
              <a:rPr lang="de-AT" altLang="de-DE" sz="2000" dirty="0">
                <a:ea typeface="ＭＳ Ｐゴシック" pitchFamily="34" charset="-128"/>
                <a:cs typeface="+mn-cs"/>
              </a:rPr>
              <a:t> </a:t>
            </a:r>
            <a:r>
              <a:rPr lang="de-AT" altLang="de-DE" sz="2000" dirty="0" err="1">
                <a:ea typeface="ＭＳ Ｐゴシック" pitchFamily="34" charset="-128"/>
                <a:cs typeface="+mn-cs"/>
              </a:rPr>
              <a:t>or</a:t>
            </a:r>
            <a:r>
              <a:rPr lang="de-AT" altLang="de-DE" sz="2000" dirty="0">
                <a:ea typeface="ＭＳ Ｐゴシック" pitchFamily="34" charset="-128"/>
                <a:cs typeface="+mn-cs"/>
              </a:rPr>
              <a:t> </a:t>
            </a:r>
            <a:r>
              <a:rPr lang="de-AT" altLang="de-DE" sz="2000" dirty="0" err="1">
                <a:ea typeface="ＭＳ Ｐゴシック" pitchFamily="34" charset="-128"/>
                <a:cs typeface="+mn-cs"/>
              </a:rPr>
              <a:t>approach</a:t>
            </a:r>
            <a:r>
              <a:rPr lang="de-AT" altLang="de-DE" sz="2000" dirty="0">
                <a:ea typeface="ＭＳ Ｐゴシック" pitchFamily="34" charset="-128"/>
                <a:cs typeface="+mn-cs"/>
              </a:rPr>
              <a:t> Petar</a:t>
            </a:r>
          </a:p>
          <a:p>
            <a:pPr eaLnBrk="1" hangingPunct="1">
              <a:lnSpc>
                <a:spcPct val="90000"/>
              </a:lnSpc>
              <a:buFontTx/>
              <a:buChar char="•"/>
              <a:defRPr/>
            </a:pPr>
            <a:endParaRPr lang="de-AT" altLang="de-DE" sz="2000" dirty="0">
              <a:ea typeface="ＭＳ Ｐゴシック" pitchFamily="34" charset="-128"/>
              <a:cs typeface="+mn-cs"/>
            </a:endParaRPr>
          </a:p>
          <a:p>
            <a:pPr eaLnBrk="1" hangingPunct="1">
              <a:lnSpc>
                <a:spcPct val="90000"/>
              </a:lnSpc>
              <a:buFontTx/>
              <a:buChar char="•"/>
              <a:defRPr/>
            </a:pPr>
            <a:endParaRPr lang="de-AT" altLang="de-DE" sz="2000" dirty="0">
              <a:solidFill>
                <a:srgbClr val="FF0000"/>
              </a:solidFill>
              <a:ea typeface="ＭＳ Ｐゴシック" pitchFamily="34" charset="-128"/>
              <a:cs typeface="+mn-cs"/>
            </a:endParaRPr>
          </a:p>
          <a:p>
            <a:pPr eaLnBrk="1" hangingPunct="1">
              <a:lnSpc>
                <a:spcPct val="90000"/>
              </a:lnSpc>
              <a:defRPr/>
            </a:pPr>
            <a:endParaRPr lang="de-DE" altLang="de-DE" sz="2000" dirty="0">
              <a:ea typeface="ＭＳ Ｐゴシック" pitchFamily="34" charset="-128"/>
              <a:cs typeface="+mn-cs"/>
            </a:endParaRPr>
          </a:p>
          <a:p>
            <a:pPr eaLnBrk="1" hangingPunct="1">
              <a:lnSpc>
                <a:spcPct val="90000"/>
              </a:lnSpc>
              <a:defRPr/>
            </a:pPr>
            <a:endParaRPr lang="de-DE" altLang="de-DE" sz="2000" dirty="0">
              <a:ea typeface="ＭＳ Ｐゴシック" pitchFamily="34" charset="-128"/>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a:extLst>
              <a:ext uri="{FF2B5EF4-FFF2-40B4-BE49-F238E27FC236}">
                <a16:creationId xmlns:a16="http://schemas.microsoft.com/office/drawing/2014/main" id="{BFC20DEF-E5CD-263B-BBDB-0C06AA126888}"/>
              </a:ext>
            </a:extLst>
          </p:cNvPr>
          <p:cNvSpPr>
            <a:spLocks noGrp="1" noChangeArrowheads="1"/>
          </p:cNvSpPr>
          <p:nvPr>
            <p:ph type="title"/>
          </p:nvPr>
        </p:nvSpPr>
        <p:spPr/>
        <p:txBody>
          <a:bodyPr/>
          <a:lstStyle/>
          <a:p>
            <a:r>
              <a:rPr lang="en-US" altLang="en-AT">
                <a:ea typeface="ＭＳ Ｐゴシック" panose="020B0600070205080204" pitchFamily="34" charset="-128"/>
              </a:rPr>
              <a:t>What is CSS</a:t>
            </a:r>
          </a:p>
        </p:txBody>
      </p:sp>
      <p:sp>
        <p:nvSpPr>
          <p:cNvPr id="7170" name="Content Placeholder 2">
            <a:extLst>
              <a:ext uri="{FF2B5EF4-FFF2-40B4-BE49-F238E27FC236}">
                <a16:creationId xmlns:a16="http://schemas.microsoft.com/office/drawing/2014/main" id="{861C435B-9A98-99D3-801A-D6D59989C1D8}"/>
              </a:ext>
            </a:extLst>
          </p:cNvPr>
          <p:cNvSpPr>
            <a:spLocks noGrp="1" noChangeArrowheads="1"/>
          </p:cNvSpPr>
          <p:nvPr>
            <p:ph idx="1"/>
          </p:nvPr>
        </p:nvSpPr>
        <p:spPr>
          <a:xfrm>
            <a:off x="617538" y="1582738"/>
            <a:ext cx="8069262" cy="1957387"/>
          </a:xfrm>
        </p:spPr>
        <p:txBody>
          <a:bodyPr/>
          <a:lstStyle/>
          <a:p>
            <a:r>
              <a:rPr lang="en-US" altLang="en-AT">
                <a:ea typeface="ＭＳ Ｐゴシック" panose="020B0600070205080204" pitchFamily="34" charset="-128"/>
              </a:rPr>
              <a:t>“computational social science is an emerging field that </a:t>
            </a:r>
            <a:r>
              <a:rPr lang="en-US" altLang="en-AT" b="1">
                <a:ea typeface="ＭＳ Ｐゴシック" panose="020B0600070205080204" pitchFamily="34" charset="-128"/>
              </a:rPr>
              <a:t>leverages</a:t>
            </a:r>
            <a:r>
              <a:rPr lang="en-US" altLang="en-AT">
                <a:ea typeface="ＭＳ Ｐゴシック" panose="020B0600070205080204" pitchFamily="34" charset="-128"/>
              </a:rPr>
              <a:t> the capacity to collect and analyze data with an unprecedented </a:t>
            </a:r>
            <a:r>
              <a:rPr lang="en-US" altLang="en-AT" b="1">
                <a:ea typeface="ＭＳ Ｐゴシック" panose="020B0600070205080204" pitchFamily="34" charset="-128"/>
              </a:rPr>
              <a:t>breadth and depth</a:t>
            </a:r>
            <a:r>
              <a:rPr lang="en-US" altLang="en-AT">
                <a:ea typeface="ＭＳ Ｐゴシック" panose="020B0600070205080204" pitchFamily="34" charset="-128"/>
              </a:rPr>
              <a:t> and </a:t>
            </a:r>
            <a:r>
              <a:rPr lang="en-US" altLang="en-AT" b="1">
                <a:ea typeface="ＭＳ Ｐゴシック" panose="020B0600070205080204" pitchFamily="34" charset="-128"/>
              </a:rPr>
              <a:t>scale</a:t>
            </a:r>
            <a:r>
              <a:rPr lang="en-US" altLang="en-AT">
                <a:ea typeface="ＭＳ Ｐゴシック" panose="020B0600070205080204" pitchFamily="34" charset="-128"/>
              </a:rPr>
              <a:t>.” </a:t>
            </a:r>
          </a:p>
        </p:txBody>
      </p:sp>
      <p:sp>
        <p:nvSpPr>
          <p:cNvPr id="7171" name="Rectangle 3">
            <a:extLst>
              <a:ext uri="{FF2B5EF4-FFF2-40B4-BE49-F238E27FC236}">
                <a16:creationId xmlns:a16="http://schemas.microsoft.com/office/drawing/2014/main" id="{6F0BEEAA-C6A4-3674-CE7E-52DE4D081617}"/>
              </a:ext>
            </a:extLst>
          </p:cNvPr>
          <p:cNvSpPr>
            <a:spLocks noChangeArrowheads="1"/>
          </p:cNvSpPr>
          <p:nvPr/>
        </p:nvSpPr>
        <p:spPr bwMode="auto">
          <a:xfrm>
            <a:off x="617538" y="2894013"/>
            <a:ext cx="75152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AT" sz="1800" dirty="0"/>
              <a:t>Lazer, et al. ”Computational Social Science." Science (2009)</a:t>
            </a:r>
          </a:p>
          <a:p>
            <a:pPr>
              <a:spcBef>
                <a:spcPct val="0"/>
              </a:spcBef>
            </a:pPr>
            <a:endParaRPr lang="en-US" altLang="en-AT" sz="1800" dirty="0"/>
          </a:p>
        </p:txBody>
      </p:sp>
      <p:pic>
        <p:nvPicPr>
          <p:cNvPr id="2" name="Picture 1">
            <a:extLst>
              <a:ext uri="{FF2B5EF4-FFF2-40B4-BE49-F238E27FC236}">
                <a16:creationId xmlns:a16="http://schemas.microsoft.com/office/drawing/2014/main" id="{882A7E0D-AF7B-1829-6757-7E44361A20D8}"/>
              </a:ext>
            </a:extLst>
          </p:cNvPr>
          <p:cNvPicPr>
            <a:picLocks noChangeAspect="1"/>
          </p:cNvPicPr>
          <p:nvPr/>
        </p:nvPicPr>
        <p:blipFill>
          <a:blip r:embed="rId3"/>
          <a:stretch>
            <a:fillRect/>
          </a:stretch>
        </p:blipFill>
        <p:spPr>
          <a:xfrm>
            <a:off x="1011237" y="3429000"/>
            <a:ext cx="5795963" cy="3360509"/>
          </a:xfrm>
          <a:prstGeom prst="rect">
            <a:avLst/>
          </a:prstGeom>
        </p:spPr>
      </p:pic>
      <p:sp>
        <p:nvSpPr>
          <p:cNvPr id="3" name="TextBox 2">
            <a:extLst>
              <a:ext uri="{FF2B5EF4-FFF2-40B4-BE49-F238E27FC236}">
                <a16:creationId xmlns:a16="http://schemas.microsoft.com/office/drawing/2014/main" id="{22D25BD0-CABD-1FBF-201A-B5D886AD5D94}"/>
              </a:ext>
            </a:extLst>
          </p:cNvPr>
          <p:cNvSpPr txBox="1"/>
          <p:nvPr/>
        </p:nvSpPr>
        <p:spPr>
          <a:xfrm>
            <a:off x="7023100" y="4368800"/>
            <a:ext cx="1736373" cy="646331"/>
          </a:xfrm>
          <a:prstGeom prst="rect">
            <a:avLst/>
          </a:prstGeom>
          <a:noFill/>
        </p:spPr>
        <p:txBody>
          <a:bodyPr wrap="none" rtlCol="0">
            <a:spAutoFit/>
          </a:bodyPr>
          <a:lstStyle/>
          <a:p>
            <a:r>
              <a:rPr lang="en-US" dirty="0"/>
              <a:t>Lazer et al, </a:t>
            </a:r>
          </a:p>
          <a:p>
            <a:r>
              <a:rPr lang="en-US" dirty="0"/>
              <a:t>Science (2020)</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el 1">
            <a:extLst>
              <a:ext uri="{FF2B5EF4-FFF2-40B4-BE49-F238E27FC236}">
                <a16:creationId xmlns:a16="http://schemas.microsoft.com/office/drawing/2014/main" id="{AFDE5028-98E7-7879-3852-FE97AB20E2FA}"/>
              </a:ext>
            </a:extLst>
          </p:cNvPr>
          <p:cNvSpPr>
            <a:spLocks noGrp="1" noChangeArrowheads="1"/>
          </p:cNvSpPr>
          <p:nvPr>
            <p:ph type="title"/>
          </p:nvPr>
        </p:nvSpPr>
        <p:spPr/>
        <p:txBody>
          <a:bodyPr/>
          <a:lstStyle/>
          <a:p>
            <a:r>
              <a:rPr lang="de-DE" altLang="en-AT">
                <a:ea typeface="ＭＳ Ｐゴシック" panose="020B0600070205080204" pitchFamily="34" charset="-128"/>
              </a:rPr>
              <a:t>Fariba Karimi</a:t>
            </a:r>
          </a:p>
        </p:txBody>
      </p:sp>
      <p:sp>
        <p:nvSpPr>
          <p:cNvPr id="62466" name="Inhaltsplatzhalter 2">
            <a:extLst>
              <a:ext uri="{FF2B5EF4-FFF2-40B4-BE49-F238E27FC236}">
                <a16:creationId xmlns:a16="http://schemas.microsoft.com/office/drawing/2014/main" id="{4431B98D-AF82-8DCF-D33C-FE6E4FD19D0A}"/>
              </a:ext>
            </a:extLst>
          </p:cNvPr>
          <p:cNvSpPr>
            <a:spLocks noGrp="1" noChangeArrowheads="1"/>
          </p:cNvSpPr>
          <p:nvPr>
            <p:ph idx="1"/>
          </p:nvPr>
        </p:nvSpPr>
        <p:spPr>
          <a:xfrm>
            <a:off x="552450" y="1582738"/>
            <a:ext cx="8299450" cy="4543425"/>
          </a:xfrm>
        </p:spPr>
        <p:txBody>
          <a:bodyPr/>
          <a:lstStyle/>
          <a:p>
            <a:pPr>
              <a:defRPr/>
            </a:pPr>
            <a:r>
              <a:rPr lang="de-DE" altLang="en-AT" sz="2000" dirty="0">
                <a:ea typeface="ＭＳ Ｐゴシック" panose="020B0600070205080204" pitchFamily="34" charset="-128"/>
              </a:rPr>
              <a:t>I am a </a:t>
            </a:r>
            <a:r>
              <a:rPr lang="de-DE" altLang="en-AT" sz="2000" dirty="0" err="1">
                <a:ea typeface="ＭＳ Ｐゴシック" panose="020B0600070205080204" pitchFamily="34" charset="-128"/>
              </a:rPr>
              <a:t>computational</a:t>
            </a:r>
            <a:r>
              <a:rPr lang="de-DE" altLang="en-AT" sz="2000" dirty="0">
                <a:ea typeface="ＭＳ Ｐゴシック" panose="020B0600070205080204" pitchFamily="34" charset="-128"/>
              </a:rPr>
              <a:t> social </a:t>
            </a:r>
            <a:r>
              <a:rPr lang="de-DE" altLang="en-AT" sz="2000" dirty="0" err="1">
                <a:ea typeface="ＭＳ Ｐゴシック" panose="020B0600070205080204" pitchFamily="34" charset="-128"/>
              </a:rPr>
              <a:t>scientist</a:t>
            </a:r>
            <a:r>
              <a:rPr lang="de-DE" altLang="en-AT" sz="2000" dirty="0">
                <a:ea typeface="ＭＳ Ｐゴシック" panose="020B0600070205080204" pitchFamily="34" charset="-128"/>
              </a:rPr>
              <a:t> </a:t>
            </a:r>
            <a:r>
              <a:rPr lang="de-DE" altLang="en-AT" sz="2000" dirty="0" err="1">
                <a:ea typeface="ＭＳ Ｐゴシック" panose="020B0600070205080204" pitchFamily="34" charset="-128"/>
              </a:rPr>
              <a:t>with</a:t>
            </a:r>
            <a:r>
              <a:rPr lang="de-DE" altLang="en-AT" sz="2000" dirty="0">
                <a:ea typeface="ＭＳ Ｐゴシック" panose="020B0600070205080204" pitchFamily="34" charset="-128"/>
              </a:rPr>
              <a:t> a </a:t>
            </a:r>
            <a:r>
              <a:rPr lang="de-DE" altLang="en-AT" sz="2000" dirty="0" err="1">
                <a:ea typeface="ＭＳ Ｐゴシック" panose="020B0600070205080204" pitchFamily="34" charset="-128"/>
              </a:rPr>
              <a:t>background</a:t>
            </a:r>
            <a:r>
              <a:rPr lang="de-DE" altLang="en-AT" sz="2000" dirty="0">
                <a:ea typeface="ＭＳ Ｐゴシック" panose="020B0600070205080204" pitchFamily="34" charset="-128"/>
              </a:rPr>
              <a:t> in </a:t>
            </a:r>
            <a:r>
              <a:rPr lang="de-DE" altLang="en-AT" sz="2000" dirty="0" err="1">
                <a:ea typeface="ＭＳ Ｐゴシック" panose="020B0600070205080204" pitchFamily="34" charset="-128"/>
              </a:rPr>
              <a:t>complex</a:t>
            </a:r>
            <a:r>
              <a:rPr lang="de-DE" altLang="en-AT" sz="2000" dirty="0">
                <a:ea typeface="ＭＳ Ｐゴシック" panose="020B0600070205080204" pitchFamily="34" charset="-128"/>
              </a:rPr>
              <a:t> </a:t>
            </a:r>
            <a:r>
              <a:rPr lang="de-DE" altLang="en-AT" sz="2000" dirty="0" err="1">
                <a:ea typeface="ＭＳ Ｐゴシック" panose="020B0600070205080204" pitchFamily="34" charset="-128"/>
              </a:rPr>
              <a:t>systems</a:t>
            </a:r>
            <a:r>
              <a:rPr lang="de-DE" altLang="en-AT" sz="2000" dirty="0">
                <a:ea typeface="ＭＳ Ｐゴシック" panose="020B0600070205080204" pitchFamily="34" charset="-128"/>
              </a:rPr>
              <a:t>. </a:t>
            </a:r>
          </a:p>
          <a:p>
            <a:pPr>
              <a:defRPr/>
            </a:pPr>
            <a:endParaRPr lang="de-DE" altLang="en-AT" sz="2000" dirty="0">
              <a:ea typeface="ＭＳ Ｐゴシック" panose="020B0600070205080204" pitchFamily="34" charset="-128"/>
            </a:endParaRPr>
          </a:p>
          <a:p>
            <a:pPr>
              <a:buFontTx/>
              <a:buChar char="•"/>
              <a:defRPr/>
            </a:pPr>
            <a:r>
              <a:rPr lang="de-DE" altLang="en-AT" sz="1600" dirty="0">
                <a:ea typeface="ＭＳ Ｐゴシック" panose="020B0600070205080204" pitchFamily="34" charset="-128"/>
              </a:rPr>
              <a:t>Professor </a:t>
            </a:r>
            <a:r>
              <a:rPr lang="de-DE" altLang="en-AT" sz="1600" dirty="0" err="1">
                <a:ea typeface="ＭＳ Ｐゴシック" panose="020B0600070205080204" pitchFamily="34" charset="-128"/>
              </a:rPr>
              <a:t>of</a:t>
            </a:r>
            <a:r>
              <a:rPr lang="de-DE" altLang="en-AT" sz="1600" dirty="0">
                <a:ea typeface="ＭＳ Ｐゴシック" panose="020B0600070205080204" pitchFamily="34" charset="-128"/>
              </a:rPr>
              <a:t> Data Science at </a:t>
            </a:r>
            <a:r>
              <a:rPr lang="de-DE" altLang="en-AT" sz="1600" dirty="0" err="1">
                <a:ea typeface="ＭＳ Ｐゴシック" panose="020B0600070205080204" pitchFamily="34" charset="-128"/>
              </a:rPr>
              <a:t>the</a:t>
            </a:r>
            <a:r>
              <a:rPr lang="de-DE" altLang="en-AT" sz="1600" dirty="0">
                <a:ea typeface="ＭＳ Ｐゴシック" panose="020B0600070205080204" pitchFamily="34" charset="-128"/>
              </a:rPr>
              <a:t> </a:t>
            </a:r>
            <a:r>
              <a:rPr lang="de-DE" altLang="en-AT" sz="1600" dirty="0" err="1">
                <a:ea typeface="ＭＳ Ｐゴシック" panose="020B0600070205080204" pitchFamily="34" charset="-128"/>
              </a:rPr>
              <a:t>Dept</a:t>
            </a:r>
            <a:r>
              <a:rPr lang="de-DE" altLang="en-AT" sz="1600" dirty="0">
                <a:ea typeface="ＭＳ Ｐゴシック" panose="020B0600070205080204" pitchFamily="34" charset="-128"/>
              </a:rPr>
              <a:t>. </a:t>
            </a:r>
            <a:r>
              <a:rPr lang="de-DE" altLang="en-AT" sz="1600" dirty="0" err="1">
                <a:ea typeface="ＭＳ Ｐゴシック" panose="020B0600070205080204" pitchFamily="34" charset="-128"/>
              </a:rPr>
              <a:t>of</a:t>
            </a:r>
            <a:r>
              <a:rPr lang="de-DE" altLang="en-AT" sz="1600" dirty="0">
                <a:ea typeface="ＭＳ Ｐゴシック" panose="020B0600070205080204" pitchFamily="34" charset="-128"/>
              </a:rPr>
              <a:t> Computer Science </a:t>
            </a:r>
            <a:br>
              <a:rPr lang="de-DE" altLang="en-AT" sz="1600" dirty="0">
                <a:ea typeface="ＭＳ Ｐゴシック" panose="020B0600070205080204" pitchFamily="34" charset="-128"/>
              </a:rPr>
            </a:br>
            <a:r>
              <a:rPr lang="de-DE" altLang="en-AT" sz="1600" dirty="0">
                <a:ea typeface="ＭＳ Ｐゴシック" panose="020B0600070205080204" pitchFamily="34" charset="-128"/>
              </a:rPr>
              <a:t>TU Graz, Austria</a:t>
            </a:r>
            <a:br>
              <a:rPr lang="de-DE" altLang="en-AT" sz="1600" dirty="0">
                <a:ea typeface="ＭＳ Ｐゴシック" panose="020B0600070205080204" pitchFamily="34" charset="-128"/>
              </a:rPr>
            </a:br>
            <a:endParaRPr lang="de-DE" altLang="en-AT" sz="1600" dirty="0">
              <a:ea typeface="ＭＳ Ｐゴシック" panose="020B0600070205080204" pitchFamily="34" charset="-128"/>
            </a:endParaRPr>
          </a:p>
          <a:p>
            <a:pPr>
              <a:buFontTx/>
              <a:buChar char="•"/>
              <a:defRPr/>
            </a:pPr>
            <a:r>
              <a:rPr lang="de-DE" altLang="en-AT" sz="1600" dirty="0">
                <a:ea typeface="ＭＳ Ｐゴシック" panose="020B0600070205080204" pitchFamily="34" charset="-128"/>
              </a:rPr>
              <a:t>Group </a:t>
            </a:r>
            <a:r>
              <a:rPr lang="de-DE" altLang="en-AT" sz="1600" dirty="0" err="1">
                <a:ea typeface="ＭＳ Ｐゴシック" panose="020B0600070205080204" pitchFamily="34" charset="-128"/>
              </a:rPr>
              <a:t>leader</a:t>
            </a:r>
            <a:r>
              <a:rPr lang="de-DE" altLang="en-AT" sz="1600" dirty="0">
                <a:ea typeface="ＭＳ Ｐゴシック" panose="020B0600070205080204" pitchFamily="34" charset="-128"/>
              </a:rPr>
              <a:t> at </a:t>
            </a:r>
            <a:r>
              <a:rPr lang="de-DE" altLang="en-AT" sz="1600" dirty="0" err="1">
                <a:ea typeface="ＭＳ Ｐゴシック" panose="020B0600070205080204" pitchFamily="34" charset="-128"/>
              </a:rPr>
              <a:t>Complexity</a:t>
            </a:r>
            <a:r>
              <a:rPr lang="de-DE" altLang="en-AT" sz="1600" dirty="0">
                <a:ea typeface="ＭＳ Ｐゴシック" panose="020B0600070205080204" pitchFamily="34" charset="-128"/>
              </a:rPr>
              <a:t> Science Hub Institute,</a:t>
            </a:r>
          </a:p>
          <a:p>
            <a:pPr marL="0" indent="0">
              <a:defRPr/>
            </a:pPr>
            <a:r>
              <a:rPr lang="de-DE" altLang="en-AT" sz="1600" dirty="0">
                <a:ea typeface="ＭＳ Ｐゴシック" panose="020B0600070205080204" pitchFamily="34" charset="-128"/>
              </a:rPr>
              <a:t>Vienna, Austria</a:t>
            </a:r>
          </a:p>
          <a:p>
            <a:pPr>
              <a:defRPr/>
            </a:pPr>
            <a:br>
              <a:rPr lang="de-DE" altLang="en-AT" sz="1400" dirty="0">
                <a:ea typeface="ＭＳ Ｐゴシック" panose="020B0600070205080204" pitchFamily="34" charset="-128"/>
              </a:rPr>
            </a:br>
            <a:br>
              <a:rPr lang="de-DE" altLang="en-AT" sz="1400" dirty="0">
                <a:ea typeface="ＭＳ Ｐゴシック" panose="020B0600070205080204" pitchFamily="34" charset="-128"/>
              </a:rPr>
            </a:br>
            <a:endParaRPr lang="de-DE" altLang="en-AT" sz="1400" dirty="0">
              <a:ea typeface="ＭＳ Ｐゴシック" panose="020B0600070205080204" pitchFamily="34" charset="-128"/>
            </a:endParaRPr>
          </a:p>
          <a:p>
            <a:pPr>
              <a:defRPr/>
            </a:pPr>
            <a:br>
              <a:rPr lang="de-DE" altLang="en-AT" sz="1400" dirty="0">
                <a:ea typeface="ＭＳ Ｐゴシック" panose="020B0600070205080204" pitchFamily="34" charset="-128"/>
              </a:rPr>
            </a:br>
            <a:br>
              <a:rPr lang="de-DE" altLang="en-AT" sz="1400" dirty="0">
                <a:ea typeface="ＭＳ Ｐゴシック" panose="020B0600070205080204" pitchFamily="34" charset="-128"/>
              </a:rPr>
            </a:br>
            <a:r>
              <a:rPr lang="de-DE" altLang="en-AT" sz="2000" dirty="0" err="1">
                <a:ea typeface="ＭＳ Ｐゴシック" panose="020B0600070205080204" pitchFamily="34" charset="-128"/>
              </a:rPr>
              <a:t>Interested</a:t>
            </a:r>
            <a:r>
              <a:rPr lang="de-DE" altLang="en-AT" sz="2000" dirty="0">
                <a:ea typeface="ＭＳ Ｐゴシック" panose="020B0600070205080204" pitchFamily="34" charset="-128"/>
              </a:rPr>
              <a:t> in </a:t>
            </a:r>
            <a:r>
              <a:rPr lang="de-DE" altLang="en-AT" sz="2000" dirty="0" err="1">
                <a:ea typeface="ＭＳ Ｐゴシック" panose="020B0600070205080204" pitchFamily="34" charset="-128"/>
              </a:rPr>
              <a:t>understanding</a:t>
            </a:r>
            <a:r>
              <a:rPr lang="de-DE" altLang="en-AT" sz="2000" dirty="0">
                <a:ea typeface="ＭＳ Ｐゴシック" panose="020B0600070205080204" pitchFamily="34" charset="-128"/>
              </a:rPr>
              <a:t> social </a:t>
            </a:r>
            <a:r>
              <a:rPr lang="de-DE" altLang="en-AT" sz="2000" dirty="0" err="1">
                <a:ea typeface="ＭＳ Ｐゴシック" panose="020B0600070205080204" pitchFamily="34" charset="-128"/>
              </a:rPr>
              <a:t>phenomena</a:t>
            </a:r>
            <a:r>
              <a:rPr lang="de-DE" altLang="en-AT" sz="2000" dirty="0">
                <a:ea typeface="ＭＳ Ｐゴシック" panose="020B0600070205080204" pitchFamily="34" charset="-128"/>
              </a:rPr>
              <a:t> and </a:t>
            </a:r>
            <a:r>
              <a:rPr lang="de-DE" altLang="en-AT" sz="2000" dirty="0" err="1">
                <a:ea typeface="ＭＳ Ｐゴシック" panose="020B0600070205080204" pitchFamily="34" charset="-128"/>
              </a:rPr>
              <a:t>inequalities</a:t>
            </a:r>
            <a:r>
              <a:rPr lang="de-DE" altLang="en-AT" sz="2000" dirty="0">
                <a:ea typeface="ＭＳ Ｐゴシック" panose="020B0600070205080204" pitchFamily="34" charset="-128"/>
              </a:rPr>
              <a:t> </a:t>
            </a:r>
            <a:r>
              <a:rPr lang="de-DE" altLang="en-AT" sz="2000" dirty="0" err="1">
                <a:ea typeface="ＭＳ Ｐゴシック" panose="020B0600070205080204" pitchFamily="34" charset="-128"/>
              </a:rPr>
              <a:t>using</a:t>
            </a:r>
            <a:r>
              <a:rPr lang="de-DE" altLang="en-AT" sz="2000" dirty="0">
                <a:ea typeface="ＭＳ Ｐゴシック" panose="020B0600070205080204" pitchFamily="34" charset="-128"/>
              </a:rPr>
              <a:t> </a:t>
            </a:r>
            <a:r>
              <a:rPr lang="de-DE" altLang="en-AT" sz="2000" dirty="0" err="1">
                <a:ea typeface="ＭＳ Ｐゴシック" panose="020B0600070205080204" pitchFamily="34" charset="-128"/>
              </a:rPr>
              <a:t>complex</a:t>
            </a:r>
            <a:r>
              <a:rPr lang="de-DE" altLang="en-AT" sz="2000" dirty="0">
                <a:ea typeface="ＭＳ Ｐゴシック" panose="020B0600070205080204" pitchFamily="34" charset="-128"/>
              </a:rPr>
              <a:t> </a:t>
            </a:r>
            <a:r>
              <a:rPr lang="de-DE" altLang="en-AT" sz="2000" dirty="0" err="1">
                <a:ea typeface="ＭＳ Ｐゴシック" panose="020B0600070205080204" pitchFamily="34" charset="-128"/>
              </a:rPr>
              <a:t>systems</a:t>
            </a:r>
            <a:r>
              <a:rPr lang="de-DE" altLang="en-AT" sz="2000" dirty="0">
                <a:ea typeface="ＭＳ Ｐゴシック" panose="020B0600070205080204" pitchFamily="34" charset="-128"/>
              </a:rPr>
              <a:t> </a:t>
            </a:r>
            <a:r>
              <a:rPr lang="de-DE" altLang="en-AT" sz="2000" dirty="0" err="1">
                <a:ea typeface="ＭＳ Ｐゴシック" panose="020B0600070205080204" pitchFamily="34" charset="-128"/>
              </a:rPr>
              <a:t>methods</a:t>
            </a:r>
            <a:r>
              <a:rPr lang="de-DE" altLang="en-AT" sz="2000" dirty="0">
                <a:ea typeface="ＭＳ Ｐゴシック" panose="020B0600070205080204" pitchFamily="34" charset="-128"/>
              </a:rPr>
              <a:t> and </a:t>
            </a:r>
            <a:r>
              <a:rPr lang="de-DE" altLang="en-AT" sz="2000" dirty="0" err="1">
                <a:ea typeface="ＭＳ Ｐゴシック" panose="020B0600070205080204" pitchFamily="34" charset="-128"/>
              </a:rPr>
              <a:t>data</a:t>
            </a:r>
            <a:r>
              <a:rPr lang="de-DE" altLang="en-AT" sz="2000" dirty="0">
                <a:ea typeface="ＭＳ Ｐゴシック" panose="020B0600070205080204" pitchFamily="34" charset="-128"/>
              </a:rPr>
              <a:t> </a:t>
            </a:r>
            <a:r>
              <a:rPr lang="de-DE" altLang="en-AT" sz="2000" dirty="0" err="1">
                <a:ea typeface="ＭＳ Ｐゴシック" panose="020B0600070205080204" pitchFamily="34" charset="-128"/>
              </a:rPr>
              <a:t>science</a:t>
            </a:r>
            <a:r>
              <a:rPr lang="de-DE" altLang="en-AT" sz="2000" dirty="0">
                <a:ea typeface="ＭＳ Ｐゴシック" panose="020B0600070205080204" pitchFamily="34" charset="-128"/>
              </a:rPr>
              <a:t>. </a:t>
            </a:r>
          </a:p>
          <a:p>
            <a:pPr>
              <a:defRPr/>
            </a:pPr>
            <a:endParaRPr lang="de-DE" altLang="en-AT" sz="2000" dirty="0">
              <a:ea typeface="ＭＳ Ｐゴシック" panose="020B0600070205080204" pitchFamily="34" charset="-128"/>
            </a:endParaRPr>
          </a:p>
          <a:p>
            <a:pPr>
              <a:defRPr/>
            </a:pPr>
            <a:endParaRPr lang="de-DE" altLang="en-AT" sz="2000" dirty="0">
              <a:ea typeface="ＭＳ Ｐゴシック" panose="020B0600070205080204" pitchFamily="34" charset="-128"/>
            </a:endParaRPr>
          </a:p>
        </p:txBody>
      </p:sp>
      <p:sp>
        <p:nvSpPr>
          <p:cNvPr id="71683" name="Rechteck 4">
            <a:extLst>
              <a:ext uri="{FF2B5EF4-FFF2-40B4-BE49-F238E27FC236}">
                <a16:creationId xmlns:a16="http://schemas.microsoft.com/office/drawing/2014/main" id="{79766BD2-A1BA-1AA1-12A4-1E5C504F1B59}"/>
              </a:ext>
            </a:extLst>
          </p:cNvPr>
          <p:cNvSpPr>
            <a:spLocks noChangeArrowheads="1"/>
          </p:cNvSpPr>
          <p:nvPr/>
        </p:nvSpPr>
        <p:spPr bwMode="auto">
          <a:xfrm>
            <a:off x="6219825" y="4492625"/>
            <a:ext cx="2466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de-DE" altLang="en-AT" sz="1800"/>
              <a:t>http://www.frbkrm.com</a:t>
            </a:r>
          </a:p>
        </p:txBody>
      </p:sp>
      <p:pic>
        <p:nvPicPr>
          <p:cNvPr id="71684" name="Grafik 27" descr="Ein Bild, das Person, darstellend enthält.&#10;&#10;Automatisch generierte Beschreibung">
            <a:extLst>
              <a:ext uri="{FF2B5EF4-FFF2-40B4-BE49-F238E27FC236}">
                <a16:creationId xmlns:a16="http://schemas.microsoft.com/office/drawing/2014/main" id="{7939A8E8-A86A-9C5F-3462-329A973AD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7163" y="2266950"/>
            <a:ext cx="2179637" cy="217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el 1">
            <a:extLst>
              <a:ext uri="{FF2B5EF4-FFF2-40B4-BE49-F238E27FC236}">
                <a16:creationId xmlns:a16="http://schemas.microsoft.com/office/drawing/2014/main" id="{F59D6A4A-1039-51BD-3009-6BDFA3900329}"/>
              </a:ext>
            </a:extLst>
          </p:cNvPr>
          <p:cNvSpPr>
            <a:spLocks noGrp="1" noChangeArrowheads="1"/>
          </p:cNvSpPr>
          <p:nvPr>
            <p:ph type="title"/>
          </p:nvPr>
        </p:nvSpPr>
        <p:spPr/>
        <p:txBody>
          <a:bodyPr/>
          <a:lstStyle/>
          <a:p>
            <a:r>
              <a:rPr lang="de-DE" altLang="en-AT" dirty="0">
                <a:ea typeface="ＭＳ Ｐゴシック" panose="020B0600070205080204" pitchFamily="34" charset="-128"/>
              </a:rPr>
              <a:t>Pavle </a:t>
            </a:r>
            <a:r>
              <a:rPr lang="de-DE" altLang="en-AT" dirty="0" err="1">
                <a:ea typeface="ＭＳ Ｐゴシック" panose="020B0600070205080204" pitchFamily="34" charset="-128"/>
              </a:rPr>
              <a:t>Savković</a:t>
            </a:r>
            <a:endParaRPr lang="de-DE" altLang="en-AT" dirty="0">
              <a:ea typeface="ＭＳ Ｐゴシック" panose="020B0600070205080204" pitchFamily="34" charset="-128"/>
            </a:endParaRPr>
          </a:p>
        </p:txBody>
      </p:sp>
      <p:pic>
        <p:nvPicPr>
          <p:cNvPr id="3" name="Picture 2" descr="A person in a white shirt&#10;&#10;Description automatically generated">
            <a:extLst>
              <a:ext uri="{FF2B5EF4-FFF2-40B4-BE49-F238E27FC236}">
                <a16:creationId xmlns:a16="http://schemas.microsoft.com/office/drawing/2014/main" id="{7572969D-E3CA-AA8E-374B-E7A05B39F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675" y="1828800"/>
            <a:ext cx="2755900" cy="2755900"/>
          </a:xfrm>
          <a:prstGeom prst="rect">
            <a:avLst/>
          </a:prstGeom>
        </p:spPr>
      </p:pic>
      <p:sp>
        <p:nvSpPr>
          <p:cNvPr id="4" name="Content Placeholder 3">
            <a:extLst>
              <a:ext uri="{FF2B5EF4-FFF2-40B4-BE49-F238E27FC236}">
                <a16:creationId xmlns:a16="http://schemas.microsoft.com/office/drawing/2014/main" id="{3BE589A8-FCA7-0DDF-4DAA-1F94074C0F2E}"/>
              </a:ext>
            </a:extLst>
          </p:cNvPr>
          <p:cNvSpPr>
            <a:spLocks noGrp="1"/>
          </p:cNvSpPr>
          <p:nvPr>
            <p:ph idx="1"/>
          </p:nvPr>
        </p:nvSpPr>
        <p:spPr>
          <a:xfrm>
            <a:off x="914400" y="1582739"/>
            <a:ext cx="4864100" cy="1846261"/>
          </a:xfrm>
        </p:spPr>
        <p:txBody>
          <a:bodyPr/>
          <a:lstStyle/>
          <a:p>
            <a:r>
              <a:rPr lang="en-US" dirty="0"/>
              <a:t>Final year master's student in CSS. </a:t>
            </a:r>
          </a:p>
          <a:p>
            <a:endParaRPr lang="en-US" dirty="0"/>
          </a:p>
          <a:p>
            <a:r>
              <a:rPr lang="en-US" dirty="0"/>
              <a:t>Your tutor. </a:t>
            </a:r>
          </a:p>
          <a:p>
            <a:endParaRPr lang="en-US" dirty="0"/>
          </a:p>
          <a:p>
            <a:r>
              <a:rPr lang="en-US" dirty="0"/>
              <a:t>Email: </a:t>
            </a:r>
            <a:r>
              <a:rPr lang="en-GB" b="0" i="0" u="none" strike="noStrike" dirty="0" err="1">
                <a:solidFill>
                  <a:srgbClr val="333333"/>
                </a:solidFill>
                <a:effectLst/>
                <a:latin typeface="wf_segoe-ui_normal"/>
              </a:rPr>
              <a:t>pavle.savkovic@student.tugraz.at</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E5BFC-F3E8-B185-FF1D-AF20FC0919B8}"/>
              </a:ext>
            </a:extLst>
          </p:cNvPr>
          <p:cNvSpPr>
            <a:spLocks noGrp="1"/>
          </p:cNvSpPr>
          <p:nvPr>
            <p:ph type="title"/>
          </p:nvPr>
        </p:nvSpPr>
        <p:spPr/>
        <p:txBody>
          <a:bodyPr/>
          <a:lstStyle/>
          <a:p>
            <a:r>
              <a:rPr lang="en-US" dirty="0"/>
              <a:t>Ana Jaramillo (scientific support)</a:t>
            </a:r>
          </a:p>
        </p:txBody>
      </p:sp>
      <p:sp>
        <p:nvSpPr>
          <p:cNvPr id="3" name="Content Placeholder 2">
            <a:extLst>
              <a:ext uri="{FF2B5EF4-FFF2-40B4-BE49-F238E27FC236}">
                <a16:creationId xmlns:a16="http://schemas.microsoft.com/office/drawing/2014/main" id="{23138D3F-A7C1-915B-F5D8-E5502B32ACA2}"/>
              </a:ext>
            </a:extLst>
          </p:cNvPr>
          <p:cNvSpPr>
            <a:spLocks noGrp="1"/>
          </p:cNvSpPr>
          <p:nvPr>
            <p:ph idx="1"/>
          </p:nvPr>
        </p:nvSpPr>
        <p:spPr>
          <a:xfrm>
            <a:off x="914400" y="1582739"/>
            <a:ext cx="3657600" cy="1249361"/>
          </a:xfrm>
        </p:spPr>
        <p:txBody>
          <a:bodyPr/>
          <a:lstStyle/>
          <a:p>
            <a:r>
              <a:rPr lang="en-US" dirty="0" err="1"/>
              <a:t>PostDoc</a:t>
            </a:r>
            <a:r>
              <a:rPr lang="en-US" dirty="0"/>
              <a:t> at our CSS lab in TU Graz. </a:t>
            </a:r>
          </a:p>
        </p:txBody>
      </p:sp>
      <p:pic>
        <p:nvPicPr>
          <p:cNvPr id="82946" name="Picture 2" descr="Ana María Jaramillo, PostDoc at CSH">
            <a:extLst>
              <a:ext uri="{FF2B5EF4-FFF2-40B4-BE49-F238E27FC236}">
                <a16:creationId xmlns:a16="http://schemas.microsoft.com/office/drawing/2014/main" id="{875EB510-F000-AD87-A4F3-48E2C6170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5576" y="1582739"/>
            <a:ext cx="2671224" cy="27257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98D10B-92EE-3EB1-6C48-6C91C89AE718}"/>
              </a:ext>
            </a:extLst>
          </p:cNvPr>
          <p:cNvSpPr txBox="1"/>
          <p:nvPr/>
        </p:nvSpPr>
        <p:spPr>
          <a:xfrm>
            <a:off x="914401" y="3429000"/>
            <a:ext cx="4673600" cy="1200329"/>
          </a:xfrm>
          <a:prstGeom prst="rect">
            <a:avLst/>
          </a:prstGeom>
          <a:noFill/>
        </p:spPr>
        <p:txBody>
          <a:bodyPr wrap="square" rtlCol="0">
            <a:spAutoFit/>
          </a:bodyPr>
          <a:lstStyle/>
          <a:p>
            <a:r>
              <a:rPr lang="en-US" dirty="0"/>
              <a:t>For your scientific questions or ideas for master thesis, reach out to her</a:t>
            </a:r>
          </a:p>
          <a:p>
            <a:endParaRPr lang="en-US" dirty="0"/>
          </a:p>
          <a:p>
            <a:r>
              <a:rPr lang="en-GB" b="0" i="0" u="none" strike="noStrike" dirty="0" err="1">
                <a:solidFill>
                  <a:srgbClr val="5DB2FF"/>
                </a:solidFill>
                <a:effectLst/>
                <a:latin typeface="wf_segoe-ui_normal"/>
              </a:rPr>
              <a:t>ana.jaramillomejia@tugraz.at</a:t>
            </a:r>
            <a:endParaRPr lang="en-US" dirty="0"/>
          </a:p>
        </p:txBody>
      </p:sp>
    </p:spTree>
    <p:extLst>
      <p:ext uri="{BB962C8B-B14F-4D97-AF65-F5344CB8AC3E}">
        <p14:creationId xmlns:p14="http://schemas.microsoft.com/office/powerpoint/2010/main" val="2923881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7FC37910-174A-2901-AD62-F132639DD638}"/>
              </a:ext>
            </a:extLst>
          </p:cNvPr>
          <p:cNvSpPr>
            <a:spLocks noGrp="1" noChangeArrowheads="1"/>
          </p:cNvSpPr>
          <p:nvPr>
            <p:ph type="title"/>
          </p:nvPr>
        </p:nvSpPr>
        <p:spPr/>
        <p:txBody>
          <a:bodyPr/>
          <a:lstStyle/>
          <a:p>
            <a:pPr eaLnBrk="1" hangingPunct="1"/>
            <a:r>
              <a:rPr lang="de-DE" altLang="en-AT">
                <a:ea typeface="ＭＳ Ｐゴシック" panose="020B0600070205080204" pitchFamily="34" charset="-128"/>
              </a:rPr>
              <a:t>Course Organization and Logistics</a:t>
            </a:r>
          </a:p>
        </p:txBody>
      </p:sp>
      <p:sp>
        <p:nvSpPr>
          <p:cNvPr id="45058" name="Rectangle 3">
            <a:extLst>
              <a:ext uri="{FF2B5EF4-FFF2-40B4-BE49-F238E27FC236}">
                <a16:creationId xmlns:a16="http://schemas.microsoft.com/office/drawing/2014/main" id="{A63FBAAF-EF36-4E41-6B28-81DA0EE7C758}"/>
              </a:ext>
            </a:extLst>
          </p:cNvPr>
          <p:cNvSpPr>
            <a:spLocks noGrp="1" noChangeArrowheads="1"/>
          </p:cNvSpPr>
          <p:nvPr>
            <p:ph type="body" idx="1"/>
          </p:nvPr>
        </p:nvSpPr>
        <p:spPr/>
        <p:txBody>
          <a:bodyPr/>
          <a:lstStyle/>
          <a:p>
            <a:pPr eaLnBrk="1" hangingPunct="1">
              <a:lnSpc>
                <a:spcPct val="80000"/>
              </a:lnSpc>
              <a:buFontTx/>
              <a:buChar char="•"/>
              <a:defRPr/>
            </a:pPr>
            <a:r>
              <a:rPr lang="en-US" altLang="en-AT" b="1" i="1" dirty="0">
                <a:ea typeface="ＭＳ Ｐゴシック" panose="020B0600070205080204" pitchFamily="34" charset="-128"/>
              </a:rPr>
              <a:t>Lectures</a:t>
            </a:r>
            <a:endParaRPr lang="en-US" altLang="en-AT" i="1" dirty="0">
              <a:ea typeface="ＭＳ Ｐゴシック" panose="020B0600070205080204" pitchFamily="34" charset="-128"/>
            </a:endParaRPr>
          </a:p>
          <a:p>
            <a:pPr eaLnBrk="1" hangingPunct="1">
              <a:lnSpc>
                <a:spcPct val="80000"/>
              </a:lnSpc>
              <a:defRPr/>
            </a:pPr>
            <a:r>
              <a:rPr lang="en-US" altLang="en-AT" i="1" dirty="0">
                <a:ea typeface="ＭＳ Ｐゴシック" panose="020B0600070205080204" pitchFamily="34" charset="-128"/>
              </a:rPr>
              <a:t>	Tuesdays </a:t>
            </a:r>
            <a:r>
              <a:rPr lang="en-US" altLang="en-AT" b="1" i="1" dirty="0">
                <a:ea typeface="ＭＳ Ｐゴシック" panose="020B0600070205080204" pitchFamily="34" charset="-128"/>
              </a:rPr>
              <a:t>11:00-12:30</a:t>
            </a:r>
            <a:r>
              <a:rPr lang="en-US" altLang="en-AT" i="1" dirty="0">
                <a:ea typeface="ＭＳ Ｐゴシック" panose="020B0600070205080204" pitchFamily="34" charset="-128"/>
              </a:rPr>
              <a:t>	</a:t>
            </a:r>
          </a:p>
          <a:p>
            <a:pPr eaLnBrk="1" hangingPunct="1">
              <a:lnSpc>
                <a:spcPct val="80000"/>
              </a:lnSpc>
              <a:defRPr/>
            </a:pPr>
            <a:r>
              <a:rPr lang="en-US" altLang="en-AT" i="1" dirty="0">
                <a:ea typeface="ＭＳ Ｐゴシック" panose="020B0600070205080204" pitchFamily="34" charset="-128"/>
              </a:rPr>
              <a:t>    </a:t>
            </a:r>
          </a:p>
          <a:p>
            <a:pPr eaLnBrk="1" hangingPunct="1">
              <a:lnSpc>
                <a:spcPct val="80000"/>
              </a:lnSpc>
              <a:defRPr/>
            </a:pPr>
            <a:r>
              <a:rPr lang="en-US" altLang="en-AT" i="1" dirty="0">
                <a:ea typeface="ＭＳ Ｐゴシック" panose="020B0600070205080204" pitchFamily="34" charset="-128"/>
              </a:rPr>
              <a:t>    Light lunch together ~ 30 min (bring your sandwich)</a:t>
            </a:r>
          </a:p>
          <a:p>
            <a:pPr eaLnBrk="1" hangingPunct="1">
              <a:lnSpc>
                <a:spcPct val="80000"/>
              </a:lnSpc>
              <a:defRPr/>
            </a:pPr>
            <a:endParaRPr lang="en-US" altLang="en-AT" i="1" dirty="0">
              <a:ea typeface="ＭＳ Ｐゴシック" panose="020B0600070205080204" pitchFamily="34" charset="-128"/>
            </a:endParaRPr>
          </a:p>
          <a:p>
            <a:pPr eaLnBrk="1" hangingPunct="1">
              <a:lnSpc>
                <a:spcPct val="80000"/>
              </a:lnSpc>
              <a:defRPr/>
            </a:pPr>
            <a:r>
              <a:rPr lang="en-US" altLang="en-AT" i="1" dirty="0">
                <a:ea typeface="ＭＳ Ｐゴシック" panose="020B0600070205080204" pitchFamily="34" charset="-128"/>
              </a:rPr>
              <a:t>	Tutorials </a:t>
            </a:r>
            <a:r>
              <a:rPr lang="en-US" altLang="en-AT" b="1" i="1" dirty="0">
                <a:ea typeface="ＭＳ Ｐゴシック" panose="020B0600070205080204" pitchFamily="34" charset="-128"/>
              </a:rPr>
              <a:t>13:00 – 14:00</a:t>
            </a:r>
          </a:p>
          <a:p>
            <a:pPr eaLnBrk="1" hangingPunct="1">
              <a:lnSpc>
                <a:spcPct val="80000"/>
              </a:lnSpc>
              <a:defRPr/>
            </a:pPr>
            <a:endParaRPr lang="de-AT" altLang="en-AT" sz="1600" dirty="0">
              <a:ea typeface="ＭＳ Ｐゴシック" panose="020B0600070205080204" pitchFamily="34" charset="-128"/>
            </a:endParaRPr>
          </a:p>
          <a:p>
            <a:pPr eaLnBrk="1" hangingPunct="1">
              <a:lnSpc>
                <a:spcPct val="80000"/>
              </a:lnSpc>
              <a:defRPr/>
            </a:pPr>
            <a:endParaRPr lang="de-AT" altLang="en-AT" sz="1600" dirty="0">
              <a:ea typeface="ＭＳ Ｐゴシック" panose="020B0600070205080204" pitchFamily="34" charset="-128"/>
            </a:endParaRPr>
          </a:p>
          <a:p>
            <a:pPr marL="342900" lvl="1" indent="-342900" eaLnBrk="1" hangingPunct="1">
              <a:lnSpc>
                <a:spcPct val="80000"/>
              </a:lnSpc>
              <a:buFontTx/>
              <a:buChar char="•"/>
              <a:defRPr/>
            </a:pPr>
            <a:r>
              <a:rPr lang="sv-SE" altLang="en-AT" sz="2000" dirty="0" err="1">
                <a:ea typeface="ＭＳ Ｐゴシック" panose="020B0600070205080204" pitchFamily="34" charset="-128"/>
              </a:rPr>
              <a:t>Slides</a:t>
            </a:r>
            <a:r>
              <a:rPr lang="sv-SE" altLang="en-AT" sz="2000" dirty="0">
                <a:ea typeface="ＭＳ Ｐゴシック" panose="020B0600070205080204" pitchFamily="34" charset="-128"/>
              </a:rPr>
              <a:t> </a:t>
            </a:r>
            <a:r>
              <a:rPr lang="sv-SE" altLang="en-AT" sz="2000" dirty="0" err="1">
                <a:ea typeface="ＭＳ Ｐゴシック" panose="020B0600070205080204" pitchFamily="34" charset="-128"/>
              </a:rPr>
              <a:t>etc</a:t>
            </a:r>
            <a:r>
              <a:rPr lang="sv-SE" altLang="en-AT" sz="2000" dirty="0">
                <a:ea typeface="ＭＳ Ｐゴシック" panose="020B0600070205080204" pitchFamily="34" charset="-128"/>
              </a:rPr>
              <a:t>:</a:t>
            </a:r>
          </a:p>
          <a:p>
            <a:pPr marL="0" lvl="1" indent="0" eaLnBrk="1" hangingPunct="1">
              <a:lnSpc>
                <a:spcPct val="80000"/>
              </a:lnSpc>
              <a:buFontTx/>
              <a:buNone/>
              <a:defRPr/>
            </a:pPr>
            <a:r>
              <a:rPr lang="sv-SE" altLang="en-AT" sz="2000" dirty="0">
                <a:ea typeface="ＭＳ Ｐゴシック" panose="020B0600070205080204" pitchFamily="34" charset="-128"/>
              </a:rPr>
              <a:t>	Will be </a:t>
            </a:r>
            <a:r>
              <a:rPr lang="sv-SE" altLang="en-AT" sz="2000" dirty="0" err="1">
                <a:ea typeface="ＭＳ Ｐゴシック" panose="020B0600070205080204" pitchFamily="34" charset="-128"/>
              </a:rPr>
              <a:t>shared</a:t>
            </a:r>
            <a:r>
              <a:rPr lang="sv-SE" altLang="en-AT" sz="2000" dirty="0">
                <a:ea typeface="ＭＳ Ｐゴシック" panose="020B0600070205080204" pitchFamily="34" charset="-128"/>
              </a:rPr>
              <a:t> in </a:t>
            </a:r>
            <a:r>
              <a:rPr lang="sv-SE" altLang="en-AT" sz="2000" dirty="0" err="1">
                <a:ea typeface="ＭＳ Ｐゴシック" panose="020B0600070205080204" pitchFamily="34" charset="-128"/>
              </a:rPr>
              <a:t>Teach</a:t>
            </a:r>
            <a:r>
              <a:rPr lang="sv-SE" altLang="en-AT" sz="2000" dirty="0">
                <a:ea typeface="ＭＳ Ｐゴシック" panose="020B0600070205080204" pitchFamily="34" charset="-128"/>
              </a:rPr>
              <a:t> Center </a:t>
            </a:r>
            <a:r>
              <a:rPr lang="sv-SE" altLang="en-AT" sz="2000" dirty="0" err="1">
                <a:ea typeface="ＭＳ Ｐゴシック" panose="020B0600070205080204" pitchFamily="34" charset="-128"/>
              </a:rPr>
              <a:t>before</a:t>
            </a:r>
            <a:r>
              <a:rPr lang="sv-SE" altLang="en-AT" sz="2000" dirty="0">
                <a:ea typeface="ＭＳ Ｐゴシック" panose="020B0600070205080204" pitchFamily="34" charset="-128"/>
              </a:rPr>
              <a:t> the </a:t>
            </a:r>
            <a:r>
              <a:rPr lang="sv-SE" altLang="en-AT" sz="2000" dirty="0" err="1">
                <a:ea typeface="ＭＳ Ｐゴシック" panose="020B0600070205080204" pitchFamily="34" charset="-128"/>
              </a:rPr>
              <a:t>lecture</a:t>
            </a:r>
            <a:r>
              <a:rPr lang="sv-SE" altLang="en-AT" sz="2000" dirty="0">
                <a:ea typeface="ＭＳ Ｐゴシック" panose="020B0600070205080204" pitchFamily="34" charset="-128"/>
              </a:rPr>
              <a:t> starts</a:t>
            </a:r>
          </a:p>
          <a:p>
            <a:pPr marL="0" lvl="1" indent="0" eaLnBrk="1" hangingPunct="1">
              <a:lnSpc>
                <a:spcPct val="80000"/>
              </a:lnSpc>
              <a:buFontTx/>
              <a:buNone/>
              <a:defRPr/>
            </a:pPr>
            <a:endParaRPr lang="sv-SE" altLang="en-AT" sz="2000" dirty="0">
              <a:ea typeface="ＭＳ Ｐゴシック" panose="020B0600070205080204" pitchFamily="34" charset="-128"/>
            </a:endParaRPr>
          </a:p>
          <a:p>
            <a:pPr marL="0" lvl="1" indent="0" eaLnBrk="1" hangingPunct="1">
              <a:lnSpc>
                <a:spcPct val="80000"/>
              </a:lnSpc>
              <a:buFontTx/>
              <a:buNone/>
              <a:defRPr/>
            </a:pPr>
            <a:r>
              <a:rPr lang="sv-SE" altLang="en-AT" sz="2000" dirty="0">
                <a:ea typeface="ＭＳ Ｐゴシック" panose="020B0600070205080204" pitchFamily="34" charset="-128"/>
              </a:rPr>
              <a:t>Communication </a:t>
            </a:r>
            <a:r>
              <a:rPr lang="sv-SE" altLang="en-AT" sz="2000" dirty="0" err="1">
                <a:ea typeface="ＭＳ Ｐゴシック" panose="020B0600070205080204" pitchFamily="34" charset="-128"/>
              </a:rPr>
              <a:t>channel</a:t>
            </a:r>
            <a:r>
              <a:rPr lang="sv-SE" altLang="en-AT" sz="2000" dirty="0">
                <a:ea typeface="ＭＳ Ｐゴシック" panose="020B0600070205080204" pitchFamily="34" charset="-128"/>
              </a:rPr>
              <a:t>: </a:t>
            </a:r>
            <a:r>
              <a:rPr lang="sv-SE" altLang="en-AT" sz="2000" dirty="0" err="1">
                <a:ea typeface="ＭＳ Ｐゴシック" panose="020B0600070205080204" pitchFamily="34" charset="-128"/>
              </a:rPr>
              <a:t>Use</a:t>
            </a:r>
            <a:r>
              <a:rPr lang="sv-SE" altLang="en-AT" sz="2000" dirty="0">
                <a:ea typeface="ＭＳ Ｐゴシック" panose="020B0600070205080204" pitchFamily="34" charset="-128"/>
              </a:rPr>
              <a:t> Forum in </a:t>
            </a:r>
            <a:r>
              <a:rPr lang="sv-SE" altLang="en-AT" sz="2000" dirty="0" err="1">
                <a:ea typeface="ＭＳ Ｐゴシック" panose="020B0600070205080204" pitchFamily="34" charset="-128"/>
              </a:rPr>
              <a:t>Teach</a:t>
            </a:r>
            <a:r>
              <a:rPr lang="sv-SE" altLang="en-AT" sz="2000" dirty="0">
                <a:ea typeface="ＭＳ Ｐゴシック" panose="020B0600070205080204" pitchFamily="34" charset="-128"/>
              </a:rPr>
              <a:t> Center or come to </a:t>
            </a:r>
            <a:r>
              <a:rPr lang="sv-SE" altLang="en-AT" sz="2000" dirty="0" err="1">
                <a:ea typeface="ＭＳ Ｐゴシック" panose="020B0600070205080204" pitchFamily="34" charset="-128"/>
              </a:rPr>
              <a:t>us</a:t>
            </a:r>
            <a:r>
              <a:rPr lang="sv-SE" altLang="en-AT" sz="2000" dirty="0">
                <a:ea typeface="ＭＳ Ｐゴシック" panose="020B0600070205080204" pitchFamily="34" charset="-128"/>
              </a:rPr>
              <a:t> </a:t>
            </a:r>
            <a:r>
              <a:rPr lang="sv-SE" altLang="en-AT" sz="2000" dirty="0" err="1">
                <a:ea typeface="ＭＳ Ｐゴシック" panose="020B0600070205080204" pitchFamily="34" charset="-128"/>
              </a:rPr>
              <a:t>after</a:t>
            </a:r>
            <a:r>
              <a:rPr lang="sv-SE" altLang="en-AT" sz="2000" dirty="0">
                <a:ea typeface="ＭＳ Ｐゴシック" panose="020B0600070205080204" pitchFamily="34" charset="-128"/>
              </a:rPr>
              <a:t> the </a:t>
            </a:r>
            <a:r>
              <a:rPr lang="sv-SE" altLang="en-AT" sz="2000" dirty="0" err="1">
                <a:ea typeface="ＭＳ Ｐゴシック" panose="020B0600070205080204" pitchFamily="34" charset="-128"/>
              </a:rPr>
              <a:t>class</a:t>
            </a:r>
            <a:endParaRPr lang="sv-SE" altLang="en-AT" sz="2000" dirty="0">
              <a:ea typeface="ＭＳ Ｐゴシック" panose="020B0600070205080204" pitchFamily="34" charset="-128"/>
            </a:endParaRPr>
          </a:p>
          <a:p>
            <a:pPr marL="0" lvl="1" indent="0" eaLnBrk="1" hangingPunct="1">
              <a:lnSpc>
                <a:spcPct val="80000"/>
              </a:lnSpc>
              <a:buFontTx/>
              <a:buNone/>
              <a:defRPr/>
            </a:pPr>
            <a:endParaRPr lang="de-DE" altLang="en-AT" b="1" dirty="0">
              <a:ea typeface="ＭＳ Ｐゴシック" panose="020B0600070205080204" pitchFamily="34" charset="-12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40B8CF8A-55A1-98E7-3580-E9820B882DBA}"/>
              </a:ext>
            </a:extLst>
          </p:cNvPr>
          <p:cNvSpPr>
            <a:spLocks noGrp="1" noChangeArrowheads="1"/>
          </p:cNvSpPr>
          <p:nvPr>
            <p:ph type="title"/>
          </p:nvPr>
        </p:nvSpPr>
        <p:spPr>
          <a:xfrm>
            <a:off x="914400" y="866775"/>
            <a:ext cx="7772400" cy="681038"/>
          </a:xfrm>
        </p:spPr>
        <p:txBody>
          <a:bodyPr/>
          <a:lstStyle/>
          <a:p>
            <a:pPr eaLnBrk="1" hangingPunct="1"/>
            <a:r>
              <a:rPr lang="de-DE" altLang="en-AT">
                <a:ea typeface="ＭＳ Ｐゴシック" panose="020B0600070205080204" pitchFamily="34" charset="-128"/>
              </a:rPr>
              <a:t>Policies</a:t>
            </a:r>
          </a:p>
        </p:txBody>
      </p:sp>
      <p:sp>
        <p:nvSpPr>
          <p:cNvPr id="2" name="Rectangle 3">
            <a:extLst>
              <a:ext uri="{FF2B5EF4-FFF2-40B4-BE49-F238E27FC236}">
                <a16:creationId xmlns:a16="http://schemas.microsoft.com/office/drawing/2014/main" id="{9C93EFED-C3C6-037C-E531-4E70D3AA82F9}"/>
              </a:ext>
            </a:extLst>
          </p:cNvPr>
          <p:cNvSpPr>
            <a:spLocks noGrp="1" noChangeArrowheads="1"/>
          </p:cNvSpPr>
          <p:nvPr>
            <p:ph type="body" idx="1"/>
          </p:nvPr>
        </p:nvSpPr>
        <p:spPr>
          <a:xfrm>
            <a:off x="927100" y="1841500"/>
            <a:ext cx="7772400" cy="4233863"/>
          </a:xfrm>
        </p:spPr>
        <p:txBody>
          <a:bodyPr/>
          <a:lstStyle/>
          <a:p>
            <a:pPr eaLnBrk="1" hangingPunct="1">
              <a:lnSpc>
                <a:spcPct val="80000"/>
              </a:lnSpc>
              <a:buFontTx/>
              <a:buChar char="•"/>
              <a:defRPr/>
            </a:pPr>
            <a:endParaRPr lang="en-US" altLang="de-DE" sz="1800" b="1" dirty="0">
              <a:ea typeface="ＭＳ Ｐゴシック" pitchFamily="34" charset="-128"/>
              <a:cs typeface="+mn-cs"/>
            </a:endParaRPr>
          </a:p>
          <a:p>
            <a:pPr eaLnBrk="1" hangingPunct="1">
              <a:lnSpc>
                <a:spcPct val="80000"/>
              </a:lnSpc>
              <a:buFontTx/>
              <a:buChar char="•"/>
              <a:defRPr/>
            </a:pPr>
            <a:r>
              <a:rPr lang="en-US" altLang="de-DE" sz="1800" b="1" dirty="0">
                <a:ea typeface="ＭＳ Ｐゴシック" pitchFamily="34" charset="-128"/>
                <a:cs typeface="+mn-cs"/>
              </a:rPr>
              <a:t>Course documents</a:t>
            </a:r>
            <a:r>
              <a:rPr lang="en-US" altLang="de-DE" sz="1800" dirty="0">
                <a:ea typeface="ＭＳ Ｐゴシック" pitchFamily="34" charset="-128"/>
                <a:cs typeface="+mn-cs"/>
              </a:rPr>
              <a:t>: Assignment descriptions and lecture notes will be made available.</a:t>
            </a:r>
          </a:p>
          <a:p>
            <a:pPr eaLnBrk="1" hangingPunct="1">
              <a:lnSpc>
                <a:spcPct val="80000"/>
              </a:lnSpc>
              <a:buFontTx/>
              <a:buChar char="•"/>
              <a:defRPr/>
            </a:pPr>
            <a:endParaRPr lang="en-US" altLang="de-DE" sz="1800" b="1" dirty="0">
              <a:ea typeface="ＭＳ Ｐゴシック" pitchFamily="34" charset="-128"/>
              <a:cs typeface="+mn-cs"/>
            </a:endParaRPr>
          </a:p>
          <a:p>
            <a:pPr eaLnBrk="1" hangingPunct="1">
              <a:lnSpc>
                <a:spcPct val="80000"/>
              </a:lnSpc>
              <a:buFontTx/>
              <a:buChar char="•"/>
              <a:defRPr/>
            </a:pPr>
            <a:r>
              <a:rPr lang="en-US" altLang="de-DE" sz="1800" b="1" dirty="0">
                <a:ea typeface="ＭＳ Ｐゴシック" pitchFamily="34" charset="-128"/>
                <a:cs typeface="+mn-cs"/>
              </a:rPr>
              <a:t>Deadlines</a:t>
            </a:r>
            <a:r>
              <a:rPr lang="en-US" altLang="de-DE" sz="1800" dirty="0">
                <a:ea typeface="ＭＳ Ｐゴシック" pitchFamily="34" charset="-128"/>
                <a:cs typeface="+mn-cs"/>
              </a:rPr>
              <a:t>: Home assignments need to be handed in on the day of the deadline. </a:t>
            </a:r>
          </a:p>
          <a:p>
            <a:pPr eaLnBrk="1" hangingPunct="1">
              <a:lnSpc>
                <a:spcPct val="80000"/>
              </a:lnSpc>
              <a:defRPr/>
            </a:pPr>
            <a:endParaRPr lang="en-US" altLang="de-DE" sz="1800" dirty="0">
              <a:ea typeface="ＭＳ Ｐゴシック" pitchFamily="34" charset="-128"/>
              <a:cs typeface="+mn-cs"/>
            </a:endParaRPr>
          </a:p>
          <a:p>
            <a:pPr eaLnBrk="1" hangingPunct="1">
              <a:lnSpc>
                <a:spcPct val="80000"/>
              </a:lnSpc>
              <a:buFontTx/>
              <a:buChar char="•"/>
              <a:defRPr/>
            </a:pPr>
            <a:r>
              <a:rPr lang="en-US" altLang="de-DE" sz="1800" b="1" dirty="0">
                <a:ea typeface="ＭＳ Ｐゴシック" pitchFamily="34" charset="-128"/>
                <a:cs typeface="+mn-cs"/>
              </a:rPr>
              <a:t>Plagiarism</a:t>
            </a:r>
            <a:r>
              <a:rPr lang="en-US" altLang="de-DE" sz="1800" dirty="0">
                <a:ea typeface="ＭＳ Ｐゴシック" pitchFamily="34" charset="-128"/>
                <a:cs typeface="+mn-cs"/>
              </a:rPr>
              <a:t>: By submitting home assignments, you agree that your work will be checked for plagiarism.</a:t>
            </a:r>
          </a:p>
          <a:p>
            <a:pPr eaLnBrk="1" hangingPunct="1">
              <a:lnSpc>
                <a:spcPct val="80000"/>
              </a:lnSpc>
              <a:buFontTx/>
              <a:buChar char="•"/>
              <a:defRPr/>
            </a:pPr>
            <a:r>
              <a:rPr lang="en-US" altLang="de-DE" sz="1800" dirty="0">
                <a:ea typeface="ＭＳ Ｐゴシック" pitchFamily="34" charset="-128"/>
                <a:cs typeface="+mn-cs"/>
              </a:rPr>
              <a:t>Use AI tools responsibly and don’t let the AI take away your </a:t>
            </a:r>
            <a:r>
              <a:rPr lang="en-US" altLang="de-DE" sz="1800" b="1" dirty="0">
                <a:ea typeface="ＭＳ Ｐゴシック" pitchFamily="34" charset="-128"/>
                <a:cs typeface="+mn-cs"/>
              </a:rPr>
              <a:t>critical thinking</a:t>
            </a:r>
            <a:r>
              <a:rPr lang="en-US" altLang="de-DE" sz="1800" dirty="0">
                <a:ea typeface="ＭＳ Ｐゴシック" pitchFamily="34" charset="-128"/>
                <a:cs typeface="+mn-cs"/>
              </a:rPr>
              <a:t>! </a:t>
            </a:r>
          </a:p>
          <a:p>
            <a:pPr marL="0" indent="0" eaLnBrk="1" hangingPunct="1">
              <a:lnSpc>
                <a:spcPct val="80000"/>
              </a:lnSpc>
              <a:defRPr/>
            </a:pPr>
            <a:endParaRPr lang="en-US" altLang="de-DE" sz="1800" dirty="0">
              <a:ea typeface="ＭＳ Ｐゴシック" pitchFamily="34" charset="-128"/>
              <a:cs typeface="+mn-cs"/>
            </a:endParaRPr>
          </a:p>
          <a:p>
            <a:pPr marL="0" indent="0" eaLnBrk="1" hangingPunct="1">
              <a:lnSpc>
                <a:spcPct val="80000"/>
              </a:lnSpc>
              <a:defRPr/>
            </a:pPr>
            <a:r>
              <a:rPr lang="en-US" altLang="de-DE" sz="1800" dirty="0">
                <a:solidFill>
                  <a:srgbClr val="FF0000"/>
                </a:solidFill>
                <a:ea typeface="ＭＳ Ｐゴシック" pitchFamily="34" charset="-128"/>
                <a:cs typeface="+mn-cs"/>
              </a:rPr>
              <a:t>If you submit plagiarized code on any home assignment, you will not be able to complete this course this year and have to repeat next year. </a:t>
            </a:r>
          </a:p>
          <a:p>
            <a:pPr eaLnBrk="1" hangingPunct="1">
              <a:lnSpc>
                <a:spcPct val="80000"/>
              </a:lnSpc>
              <a:defRPr/>
            </a:pPr>
            <a:endParaRPr lang="en-US" altLang="de-DE" sz="1800" dirty="0">
              <a:ea typeface="ＭＳ Ｐゴシック" pitchFamily="34" charset="-128"/>
              <a:cs typeface="+mn-cs"/>
            </a:endParaRPr>
          </a:p>
        </p:txBody>
      </p:sp>
      <p:sp>
        <p:nvSpPr>
          <p:cNvPr id="4" name="Rechteck 3">
            <a:extLst>
              <a:ext uri="{FF2B5EF4-FFF2-40B4-BE49-F238E27FC236}">
                <a16:creationId xmlns:a16="http://schemas.microsoft.com/office/drawing/2014/main" id="{1B9B9C46-A319-2A91-AFF2-06ED94A6130C}"/>
              </a:ext>
            </a:extLst>
          </p:cNvPr>
          <p:cNvSpPr>
            <a:spLocks noChangeArrowheads="1"/>
          </p:cNvSpPr>
          <p:nvPr/>
        </p:nvSpPr>
        <p:spPr bwMode="auto">
          <a:xfrm>
            <a:off x="1257300" y="5824538"/>
            <a:ext cx="71501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US" altLang="en-AT" sz="16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E19413BC-4DC7-4264-06E9-5B4682F78802}"/>
              </a:ext>
            </a:extLst>
          </p:cNvPr>
          <p:cNvSpPr>
            <a:spLocks noGrp="1" noChangeArrowheads="1"/>
          </p:cNvSpPr>
          <p:nvPr>
            <p:ph type="title"/>
          </p:nvPr>
        </p:nvSpPr>
        <p:spPr/>
        <p:txBody>
          <a:bodyPr/>
          <a:lstStyle/>
          <a:p>
            <a:pPr eaLnBrk="1" hangingPunct="1"/>
            <a:r>
              <a:rPr lang="de-DE" altLang="en-AT">
                <a:ea typeface="ＭＳ Ｐゴシック" panose="020B0600070205080204" pitchFamily="34" charset="-128"/>
              </a:rPr>
              <a:t>Questions?</a:t>
            </a:r>
          </a:p>
        </p:txBody>
      </p:sp>
      <p:sp>
        <p:nvSpPr>
          <p:cNvPr id="77826" name="Rectangle 3">
            <a:extLst>
              <a:ext uri="{FF2B5EF4-FFF2-40B4-BE49-F238E27FC236}">
                <a16:creationId xmlns:a16="http://schemas.microsoft.com/office/drawing/2014/main" id="{C6BD15D2-9FA7-CF3E-456C-C3A1BB8522BB}"/>
              </a:ext>
            </a:extLst>
          </p:cNvPr>
          <p:cNvSpPr>
            <a:spLocks noGrp="1" noChangeArrowheads="1"/>
          </p:cNvSpPr>
          <p:nvPr>
            <p:ph type="body" idx="1"/>
          </p:nvPr>
        </p:nvSpPr>
        <p:spPr/>
        <p:txBody>
          <a:bodyPr/>
          <a:lstStyle/>
          <a:p>
            <a:pPr eaLnBrk="1" hangingPunct="1"/>
            <a:endParaRPr lang="de-DE" altLang="en-AT">
              <a:ea typeface="ＭＳ Ｐゴシック" panose="020B0600070205080204" pitchFamily="34" charset="-128"/>
            </a:endParaRPr>
          </a:p>
          <a:p>
            <a:pPr eaLnBrk="1" hangingPunct="1"/>
            <a:r>
              <a:rPr lang="de-DE" altLang="en-AT">
                <a:ea typeface="ＭＳ Ｐゴシック" panose="020B0600070205080204" pitchFamily="34" charset="-128"/>
              </a:rPr>
              <a:t>Raise them </a:t>
            </a:r>
            <a:r>
              <a:rPr lang="de-DE" altLang="en-AT" b="1">
                <a:ea typeface="ＭＳ Ｐゴシック" panose="020B0600070205080204" pitchFamily="34" charset="-128"/>
              </a:rPr>
              <a:t>NOW</a:t>
            </a:r>
            <a:r>
              <a:rPr lang="de-DE" altLang="en-AT">
                <a:ea typeface="ＭＳ Ｐゴシック" panose="020B0600070205080204" pitchFamily="34" charset="-128"/>
              </a:rPr>
              <a:t>!</a:t>
            </a:r>
          </a:p>
          <a:p>
            <a:pPr eaLnBrk="1" hangingPunct="1"/>
            <a:endParaRPr lang="de-DE" altLang="en-AT">
              <a:ea typeface="ＭＳ Ｐゴシック" panose="020B0600070205080204" pitchFamily="34" charset="-128"/>
            </a:endParaRPr>
          </a:p>
          <a:p>
            <a:pPr eaLnBrk="1" hangingPunct="1"/>
            <a:endParaRPr lang="de-DE" altLang="en-AT">
              <a:ea typeface="ＭＳ Ｐゴシック" panose="020B0600070205080204" pitchFamily="34" charset="-128"/>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a:extLst>
              <a:ext uri="{FF2B5EF4-FFF2-40B4-BE49-F238E27FC236}">
                <a16:creationId xmlns:a16="http://schemas.microsoft.com/office/drawing/2014/main" id="{BFC1EFF2-47B4-0958-5CBC-5222692BB901}"/>
              </a:ext>
            </a:extLst>
          </p:cNvPr>
          <p:cNvSpPr>
            <a:spLocks noGrp="1" noChangeArrowheads="1"/>
          </p:cNvSpPr>
          <p:nvPr>
            <p:ph type="title"/>
          </p:nvPr>
        </p:nvSpPr>
        <p:spPr/>
        <p:txBody>
          <a:bodyPr/>
          <a:lstStyle/>
          <a:p>
            <a:r>
              <a:rPr lang="en-US" altLang="en-AT">
                <a:ea typeface="ＭＳ Ｐゴシック" panose="020B0600070205080204" pitchFamily="34" charset="-128"/>
              </a:rPr>
              <a:t>Home assignment </a:t>
            </a:r>
          </a:p>
        </p:txBody>
      </p:sp>
      <p:sp>
        <p:nvSpPr>
          <p:cNvPr id="78850" name="Content Placeholder 2">
            <a:extLst>
              <a:ext uri="{FF2B5EF4-FFF2-40B4-BE49-F238E27FC236}">
                <a16:creationId xmlns:a16="http://schemas.microsoft.com/office/drawing/2014/main" id="{A7A61A1A-EF18-9644-32AA-6C7A80156DEF}"/>
              </a:ext>
            </a:extLst>
          </p:cNvPr>
          <p:cNvSpPr>
            <a:spLocks noGrp="1" noChangeArrowheads="1"/>
          </p:cNvSpPr>
          <p:nvPr>
            <p:ph idx="1"/>
          </p:nvPr>
        </p:nvSpPr>
        <p:spPr/>
        <p:txBody>
          <a:bodyPr/>
          <a:lstStyle/>
          <a:p>
            <a:r>
              <a:rPr lang="en-US" altLang="en-AT" dirty="0">
                <a:ea typeface="ＭＳ Ｐゴシック" panose="020B0600070205080204" pitchFamily="34" charset="-128"/>
              </a:rPr>
              <a:t>Pick your favorite topic and a relevant high-quality paper in CSS and write a 2-page summary about that paper; including: what you like about the paper, what you learned by reading that paper, and what you did not like about the paper. </a:t>
            </a:r>
          </a:p>
          <a:p>
            <a:endParaRPr lang="en-US" altLang="en-AT" dirty="0">
              <a:ea typeface="ＭＳ Ｐゴシック" panose="020B0600070205080204" pitchFamily="34" charset="-128"/>
            </a:endParaRPr>
          </a:p>
          <a:p>
            <a:r>
              <a:rPr lang="en-US" altLang="en-AT" dirty="0">
                <a:ea typeface="ＭＳ Ｐゴシック" panose="020B0600070205080204" pitchFamily="34" charset="-128"/>
              </a:rPr>
              <a:t>Deadline: FRI Oct 18, 2024 @ 17:00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EF7F0F60-1D30-7948-E3BB-154F81D7B0F7}"/>
              </a:ext>
            </a:extLst>
          </p:cNvPr>
          <p:cNvSpPr>
            <a:spLocks noGrp="1" noChangeArrowheads="1"/>
          </p:cNvSpPr>
          <p:nvPr>
            <p:ph type="title"/>
          </p:nvPr>
        </p:nvSpPr>
        <p:spPr/>
        <p:txBody>
          <a:bodyPr/>
          <a:lstStyle/>
          <a:p>
            <a:r>
              <a:rPr lang="en-US" altLang="en-AT">
                <a:ea typeface="ＭＳ Ｐゴシック" panose="020B0600070205080204" pitchFamily="34" charset="-128"/>
              </a:rPr>
              <a:t>Further read</a:t>
            </a:r>
          </a:p>
        </p:txBody>
      </p:sp>
      <p:sp>
        <p:nvSpPr>
          <p:cNvPr id="3" name="Content Placeholder 2">
            <a:extLst>
              <a:ext uri="{FF2B5EF4-FFF2-40B4-BE49-F238E27FC236}">
                <a16:creationId xmlns:a16="http://schemas.microsoft.com/office/drawing/2014/main" id="{11B7A5F0-4EBC-A4FC-8606-B3A72054F213}"/>
              </a:ext>
            </a:extLst>
          </p:cNvPr>
          <p:cNvSpPr>
            <a:spLocks noGrp="1"/>
          </p:cNvSpPr>
          <p:nvPr>
            <p:ph idx="1"/>
          </p:nvPr>
        </p:nvSpPr>
        <p:spPr/>
        <p:txBody>
          <a:bodyPr/>
          <a:lstStyle/>
          <a:p>
            <a:pPr>
              <a:buFont typeface="Arial" panose="020B0604020202020204" pitchFamily="34" charset="0"/>
              <a:buChar char="•"/>
              <a:defRPr/>
            </a:pPr>
            <a:r>
              <a:rPr lang="en-US" dirty="0"/>
              <a:t>Computational social science: Making the links, Nature pages 448–450 (2012)  </a:t>
            </a:r>
          </a:p>
          <a:p>
            <a:pPr>
              <a:buFont typeface="Arial" panose="020B0604020202020204" pitchFamily="34" charset="0"/>
              <a:buChar char="•"/>
              <a:defRPr/>
            </a:pPr>
            <a:endParaRPr lang="en-US" dirty="0"/>
          </a:p>
          <a:p>
            <a:pPr>
              <a:buFont typeface="Arial" panose="020B0604020202020204" pitchFamily="34" charset="0"/>
              <a:buChar char="•"/>
              <a:defRPr/>
            </a:pPr>
            <a:r>
              <a:rPr lang="en-US" dirty="0"/>
              <a:t>Manifesto of computational social science, The European Physical Journal Special Topics (2012) </a:t>
            </a:r>
          </a:p>
          <a:p>
            <a:pPr marL="0" indent="0">
              <a:defRPr/>
            </a:pPr>
            <a:r>
              <a:rPr lang="en-US" dirty="0"/>
              <a:t> </a:t>
            </a:r>
          </a:p>
          <a:p>
            <a:pPr>
              <a:buFont typeface="Arial" panose="020B0604020202020204" pitchFamily="34" charset="0"/>
              <a:buChar char="•"/>
              <a:defRPr/>
            </a:pPr>
            <a:r>
              <a:rPr lang="en-US" dirty="0"/>
              <a:t>5 perspective about Computational social science, Nature special issue (2021)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el 1">
            <a:extLst>
              <a:ext uri="{FF2B5EF4-FFF2-40B4-BE49-F238E27FC236}">
                <a16:creationId xmlns:a16="http://schemas.microsoft.com/office/drawing/2014/main" id="{0E11E3D4-E81A-B426-6EAE-12406B680DF0}"/>
              </a:ext>
            </a:extLst>
          </p:cNvPr>
          <p:cNvSpPr>
            <a:spLocks noGrp="1" noChangeArrowheads="1"/>
          </p:cNvSpPr>
          <p:nvPr>
            <p:ph type="title"/>
          </p:nvPr>
        </p:nvSpPr>
        <p:spPr/>
        <p:txBody>
          <a:bodyPr/>
          <a:lstStyle/>
          <a:p>
            <a:r>
              <a:rPr lang="de-DE" altLang="en-AT">
                <a:ea typeface="ＭＳ Ｐゴシック" panose="020B0600070205080204" pitchFamily="34" charset="-128"/>
              </a:rPr>
              <a:t>Slides based on the following resources</a:t>
            </a:r>
          </a:p>
        </p:txBody>
      </p:sp>
      <p:sp>
        <p:nvSpPr>
          <p:cNvPr id="81922" name="Inhaltsplatzhalter 2">
            <a:extLst>
              <a:ext uri="{FF2B5EF4-FFF2-40B4-BE49-F238E27FC236}">
                <a16:creationId xmlns:a16="http://schemas.microsoft.com/office/drawing/2014/main" id="{DF16D906-6B7F-D289-3B60-9407764F1B54}"/>
              </a:ext>
            </a:extLst>
          </p:cNvPr>
          <p:cNvSpPr>
            <a:spLocks noGrp="1" noChangeArrowheads="1"/>
          </p:cNvSpPr>
          <p:nvPr>
            <p:ph idx="1"/>
          </p:nvPr>
        </p:nvSpPr>
        <p:spPr>
          <a:xfrm>
            <a:off x="457200" y="2041525"/>
            <a:ext cx="8229600" cy="4340225"/>
          </a:xfrm>
        </p:spPr>
        <p:txBody>
          <a:bodyPr/>
          <a:lstStyle/>
          <a:p>
            <a:r>
              <a:rPr lang="en-US" altLang="en-AT" sz="1600">
                <a:ea typeface="ＭＳ Ｐゴシック" panose="020B0600070205080204" pitchFamily="34" charset="-128"/>
              </a:rPr>
              <a:t>Yoram M Kalman. Unobtrusive Methods for Social Science Research - A Neglected Methodological Approach in the Social Sciences (slides)</a:t>
            </a:r>
          </a:p>
          <a:p>
            <a:r>
              <a:rPr lang="en-US" altLang="en-AT" sz="1600">
                <a:ea typeface="ＭＳ Ｐゴシック" panose="020B0600070205080204" pitchFamily="34" charset="-128"/>
              </a:rPr>
              <a:t>Christine Hine (2011). Internet Research and Unobtrusive Methods. </a:t>
            </a:r>
            <a:r>
              <a:rPr lang="en-US" altLang="en-AT" sz="1600" i="1">
                <a:ea typeface="ＭＳ Ｐゴシック" panose="020B0600070205080204" pitchFamily="34" charset="-128"/>
              </a:rPr>
              <a:t>Social Research Update</a:t>
            </a:r>
            <a:r>
              <a:rPr lang="en-US" altLang="en-AT" sz="1600">
                <a:ea typeface="ＭＳ Ｐゴシック" panose="020B0600070205080204" pitchFamily="34" charset="-128"/>
              </a:rPr>
              <a:t>, </a:t>
            </a:r>
            <a:r>
              <a:rPr lang="en-US" altLang="en-AT" sz="1600" i="1">
                <a:ea typeface="ＭＳ Ｐゴシック" panose="020B0600070205080204" pitchFamily="34" charset="-128"/>
              </a:rPr>
              <a:t>61</a:t>
            </a:r>
            <a:r>
              <a:rPr lang="en-US" altLang="en-AT" sz="1600">
                <a:ea typeface="ＭＳ Ｐゴシック" panose="020B0600070205080204" pitchFamily="34" charset="-128"/>
              </a:rPr>
              <a:t>, 1-4.</a:t>
            </a:r>
          </a:p>
          <a:p>
            <a:r>
              <a:rPr lang="en-US" altLang="en-AT" sz="1600">
                <a:ea typeface="ＭＳ Ｐゴシック" panose="020B0600070205080204" pitchFamily="34" charset="-128"/>
              </a:rPr>
              <a:t>Michelle O</a:t>
            </a:r>
            <a:r>
              <a:rPr lang="en-US" altLang="en-US" sz="1600">
                <a:ea typeface="ＭＳ Ｐゴシック" panose="020B0600070205080204" pitchFamily="34" charset="-128"/>
              </a:rPr>
              <a:t>’</a:t>
            </a:r>
            <a:r>
              <a:rPr lang="en-US" altLang="en-AT" sz="1600">
                <a:ea typeface="ＭＳ Ｐゴシック" panose="020B0600070205080204" pitchFamily="34" charset="-128"/>
              </a:rPr>
              <a:t>Brien (2010). Unobtrusive Research Methods – An Interpretative Essay.</a:t>
            </a:r>
          </a:p>
          <a:p>
            <a:r>
              <a:rPr lang="en-US" altLang="en-AT" sz="1600">
                <a:ea typeface="ＭＳ Ｐゴシック" panose="020B0600070205080204" pitchFamily="34" charset="-128"/>
              </a:rPr>
              <a:t>CSS lecture course, Strohmaier and Wagner (2017) </a:t>
            </a:r>
          </a:p>
          <a:p>
            <a:r>
              <a:rPr lang="en-US" altLang="en-AT" sz="1600">
                <a:ea typeface="ＭＳ Ｐゴシック" panose="020B0600070205080204" pitchFamily="34" charset="-128"/>
                <a:cs typeface="Arial" panose="020B0604020202020204" pitchFamily="34" charset="0"/>
              </a:rPr>
              <a:t>CSS lecture course, </a:t>
            </a:r>
            <a:r>
              <a:rPr lang="en-GB" altLang="en-AT" sz="1600">
                <a:solidFill>
                  <a:srgbClr val="333333"/>
                </a:solidFill>
                <a:ea typeface="ＭＳ Ｐゴシック" panose="020B0600070205080204" pitchFamily="34" charset="-128"/>
                <a:cs typeface="Arial" panose="020B0604020202020204" pitchFamily="34" charset="0"/>
              </a:rPr>
              <a:t>Gerardo Iñiguez, CEU (2019)</a:t>
            </a:r>
            <a:endParaRPr lang="en-US" altLang="en-AT" sz="1600">
              <a:ea typeface="ＭＳ Ｐゴシック" panose="020B0600070205080204" pitchFamily="34" charset="-128"/>
              <a:cs typeface="Arial" panose="020B0604020202020204" pitchFamily="34" charset="0"/>
            </a:endParaRPr>
          </a:p>
          <a:p>
            <a:endParaRPr lang="de-DE" altLang="en-AT" sz="1800">
              <a:ea typeface="ＭＳ Ｐゴシック" panose="020B0600070205080204" pitchFamily="34"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5" descr="Digital-Footprint.png">
            <a:extLst>
              <a:ext uri="{FF2B5EF4-FFF2-40B4-BE49-F238E27FC236}">
                <a16:creationId xmlns:a16="http://schemas.microsoft.com/office/drawing/2014/main" id="{3769492C-9E55-0EE5-9D80-EEDCB9CE3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6663" y="3440113"/>
            <a:ext cx="3146425" cy="425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Title 1">
            <a:extLst>
              <a:ext uri="{FF2B5EF4-FFF2-40B4-BE49-F238E27FC236}">
                <a16:creationId xmlns:a16="http://schemas.microsoft.com/office/drawing/2014/main" id="{82E76A02-2103-402F-73FD-C22F1945BDF5}"/>
              </a:ext>
            </a:extLst>
          </p:cNvPr>
          <p:cNvSpPr>
            <a:spLocks noGrp="1" noChangeArrowheads="1"/>
          </p:cNvSpPr>
          <p:nvPr>
            <p:ph type="title"/>
          </p:nvPr>
        </p:nvSpPr>
        <p:spPr/>
        <p:txBody>
          <a:bodyPr/>
          <a:lstStyle/>
          <a:p>
            <a:r>
              <a:rPr lang="en-US" altLang="en-AT">
                <a:ea typeface="ＭＳ Ｐゴシック" panose="020B0600070205080204" pitchFamily="34" charset="-128"/>
              </a:rPr>
              <a:t>What is CSS</a:t>
            </a:r>
          </a:p>
        </p:txBody>
      </p:sp>
      <p:sp>
        <p:nvSpPr>
          <p:cNvPr id="9219" name="Content Placeholder 2">
            <a:extLst>
              <a:ext uri="{FF2B5EF4-FFF2-40B4-BE49-F238E27FC236}">
                <a16:creationId xmlns:a16="http://schemas.microsoft.com/office/drawing/2014/main" id="{930A9D85-0EB3-1B9B-DF38-17E9DCF7410E}"/>
              </a:ext>
            </a:extLst>
          </p:cNvPr>
          <p:cNvSpPr>
            <a:spLocks noGrp="1" noChangeArrowheads="1"/>
          </p:cNvSpPr>
          <p:nvPr>
            <p:ph idx="1"/>
          </p:nvPr>
        </p:nvSpPr>
        <p:spPr/>
        <p:txBody>
          <a:bodyPr/>
          <a:lstStyle/>
          <a:p>
            <a:r>
              <a:rPr lang="en-US" altLang="en-AT">
                <a:ea typeface="ＭＳ Ｐゴシック" panose="020B0600070205080204" pitchFamily="34" charset="-128"/>
              </a:rPr>
              <a:t>“</a:t>
            </a:r>
            <a:r>
              <a:rPr lang="en-US" altLang="en-AT" b="1">
                <a:ea typeface="ＭＳ Ｐゴシック" panose="020B0600070205080204" pitchFamily="34" charset="-128"/>
              </a:rPr>
              <a:t>Digital footprints </a:t>
            </a:r>
            <a:r>
              <a:rPr lang="en-US" altLang="en-AT">
                <a:ea typeface="ＭＳ Ｐゴシック" panose="020B0600070205080204" pitchFamily="34" charset="-128"/>
              </a:rPr>
              <a:t>collected from online communities and networks enable us to </a:t>
            </a:r>
            <a:r>
              <a:rPr lang="en-US" altLang="en-AT" b="1">
                <a:ea typeface="ＭＳ Ｐゴシック" panose="020B0600070205080204" pitchFamily="34" charset="-128"/>
              </a:rPr>
              <a:t>understand human behavior </a:t>
            </a:r>
            <a:r>
              <a:rPr lang="en-US" altLang="en-AT">
                <a:ea typeface="ＭＳ Ｐゴシック" panose="020B0600070205080204" pitchFamily="34" charset="-128"/>
              </a:rPr>
              <a:t>and social interactions in ways </a:t>
            </a:r>
            <a:r>
              <a:rPr lang="en-US" altLang="en-AT" b="1">
                <a:ea typeface="ＭＳ Ｐゴシック" panose="020B0600070205080204" pitchFamily="34" charset="-128"/>
              </a:rPr>
              <a:t>we could not do before</a:t>
            </a:r>
            <a:r>
              <a:rPr lang="en-US" altLang="en-AT">
                <a:ea typeface="ＭＳ Ｐゴシック" panose="020B0600070205080204" pitchFamily="34" charset="-128"/>
              </a:rPr>
              <a:t>”</a:t>
            </a:r>
            <a:r>
              <a:rPr lang="en-US" altLang="en-AT" i="1">
                <a:ea typeface="ＭＳ Ｐゴシック" panose="020B0600070205080204" pitchFamily="34" charset="-128"/>
              </a:rPr>
              <a:t>. </a:t>
            </a:r>
            <a:endParaRPr lang="en-US" altLang="en-AT">
              <a:ea typeface="ＭＳ Ｐゴシック" panose="020B0600070205080204" pitchFamily="34" charset="-128"/>
            </a:endParaRPr>
          </a:p>
        </p:txBody>
      </p:sp>
      <p:sp>
        <p:nvSpPr>
          <p:cNvPr id="9220" name="Rectangle 4">
            <a:extLst>
              <a:ext uri="{FF2B5EF4-FFF2-40B4-BE49-F238E27FC236}">
                <a16:creationId xmlns:a16="http://schemas.microsoft.com/office/drawing/2014/main" id="{3696543D-CCB5-34C5-F06C-EB5E3FC21F2F}"/>
              </a:ext>
            </a:extLst>
          </p:cNvPr>
          <p:cNvSpPr>
            <a:spLocks noChangeArrowheads="1"/>
          </p:cNvSpPr>
          <p:nvPr/>
        </p:nvSpPr>
        <p:spPr bwMode="auto">
          <a:xfrm>
            <a:off x="819150" y="4979988"/>
            <a:ext cx="74533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AT" sz="1800">
                <a:solidFill>
                  <a:srgbClr val="000000"/>
                </a:solidFill>
              </a:rPr>
              <a:t>Golder, Scott A., and Michael W. Macy. "Digital footprints: Opportunities and challenges for online social research." Annual Review of Sociology 40 (2014).</a:t>
            </a:r>
          </a:p>
        </p:txBody>
      </p:sp>
      <p:sp>
        <p:nvSpPr>
          <p:cNvPr id="2" name="TextBox 1">
            <a:extLst>
              <a:ext uri="{FF2B5EF4-FFF2-40B4-BE49-F238E27FC236}">
                <a16:creationId xmlns:a16="http://schemas.microsoft.com/office/drawing/2014/main" id="{44141D4D-82DE-DF89-C83B-01CC6415F150}"/>
              </a:ext>
            </a:extLst>
          </p:cNvPr>
          <p:cNvSpPr txBox="1"/>
          <p:nvPr/>
        </p:nvSpPr>
        <p:spPr>
          <a:xfrm>
            <a:off x="1273175" y="3402013"/>
            <a:ext cx="4267200" cy="120015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spAutoFit/>
          </a:bodyPr>
          <a:lstStyle/>
          <a:p>
            <a:pPr>
              <a:defRPr/>
            </a:pPr>
            <a:r>
              <a:rPr lang="en-US" dirty="0"/>
              <a:t>This is an emerging field of study and there is no well-defined agenda. The topics we cover here might be subject to lecturers’ knowledge and expertise.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82FA43-DEF5-AC75-BC6D-0591225D18D0}"/>
              </a:ext>
            </a:extLst>
          </p:cNvPr>
          <p:cNvSpPr>
            <a:spLocks noGrp="1"/>
          </p:cNvSpPr>
          <p:nvPr>
            <p:ph type="title"/>
          </p:nvPr>
        </p:nvSpPr>
        <p:spPr/>
        <p:txBody>
          <a:bodyPr/>
          <a:lstStyle/>
          <a:p>
            <a:pPr>
              <a:defRPr/>
            </a:pPr>
            <a:r>
              <a:rPr lang="en-US" dirty="0"/>
              <a:t>Historical perspective of (computational) social science  </a:t>
            </a:r>
          </a:p>
        </p:txBody>
      </p:sp>
      <p:sp>
        <p:nvSpPr>
          <p:cNvPr id="11266" name="Text Placeholder 7">
            <a:extLst>
              <a:ext uri="{FF2B5EF4-FFF2-40B4-BE49-F238E27FC236}">
                <a16:creationId xmlns:a16="http://schemas.microsoft.com/office/drawing/2014/main" id="{C48C2A38-C701-064C-56D7-433D4D3576E9}"/>
              </a:ext>
            </a:extLst>
          </p:cNvPr>
          <p:cNvSpPr>
            <a:spLocks noGrp="1" noChangeArrowheads="1"/>
          </p:cNvSpPr>
          <p:nvPr>
            <p:ph type="body" idx="1"/>
          </p:nvPr>
        </p:nvSpPr>
        <p:spPr/>
        <p:txBody>
          <a:bodyPr/>
          <a:lstStyle/>
          <a:p>
            <a:r>
              <a:rPr lang="en-US" altLang="en-AT">
                <a:ea typeface="ＭＳ Ｐゴシック" panose="020B0600070205080204" pitchFamily="34" charset="-128"/>
              </a:rPr>
              <a:t>Chapter 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a:extLst>
              <a:ext uri="{FF2B5EF4-FFF2-40B4-BE49-F238E27FC236}">
                <a16:creationId xmlns:a16="http://schemas.microsoft.com/office/drawing/2014/main" id="{56F0D039-2499-8725-0916-E2EEBF31DDF7}"/>
              </a:ext>
            </a:extLst>
          </p:cNvPr>
          <p:cNvSpPr>
            <a:spLocks noGrp="1" noChangeArrowheads="1"/>
          </p:cNvSpPr>
          <p:nvPr>
            <p:ph type="title"/>
          </p:nvPr>
        </p:nvSpPr>
        <p:spPr/>
        <p:txBody>
          <a:bodyPr/>
          <a:lstStyle/>
          <a:p>
            <a:r>
              <a:rPr lang="en-US" altLang="en-AT">
                <a:ea typeface="ＭＳ Ｐゴシック" panose="020B0600070205080204" pitchFamily="34" charset="-128"/>
              </a:rPr>
              <a:t>Man as a social animal</a:t>
            </a:r>
          </a:p>
        </p:txBody>
      </p:sp>
      <p:sp>
        <p:nvSpPr>
          <p:cNvPr id="11266" name="Content Placeholder 2">
            <a:extLst>
              <a:ext uri="{FF2B5EF4-FFF2-40B4-BE49-F238E27FC236}">
                <a16:creationId xmlns:a16="http://schemas.microsoft.com/office/drawing/2014/main" id="{1216F26C-1720-413F-76E4-3C30B18EB1D0}"/>
              </a:ext>
            </a:extLst>
          </p:cNvPr>
          <p:cNvSpPr>
            <a:spLocks noGrp="1" noChangeArrowheads="1"/>
          </p:cNvSpPr>
          <p:nvPr>
            <p:ph idx="1"/>
          </p:nvPr>
        </p:nvSpPr>
        <p:spPr>
          <a:xfrm>
            <a:off x="628650" y="1482725"/>
            <a:ext cx="8191500" cy="5099050"/>
          </a:xfrm>
        </p:spPr>
        <p:txBody>
          <a:bodyPr/>
          <a:lstStyle/>
          <a:p>
            <a:pPr marL="0" indent="0">
              <a:defRPr/>
            </a:pPr>
            <a:r>
              <a:rPr lang="en-US" altLang="en-AT" sz="2000" dirty="0">
                <a:ea typeface="ＭＳ Ｐゴシック" panose="020B0600070205080204" pitchFamily="34" charset="-128"/>
              </a:rPr>
              <a:t>Most of the disciplines in </a:t>
            </a:r>
            <a:r>
              <a:rPr lang="en-US" altLang="en-AT" sz="2000" dirty="0" err="1">
                <a:ea typeface="ＭＳ Ｐゴシック" panose="020B0600070205080204" pitchFamily="34" charset="-128"/>
              </a:rPr>
              <a:t>SocSci</a:t>
            </a:r>
            <a:r>
              <a:rPr lang="en-US" altLang="en-AT" sz="2000" dirty="0">
                <a:ea typeface="ＭＳ Ｐゴシック" panose="020B0600070205080204" pitchFamily="34" charset="-128"/>
              </a:rPr>
              <a:t> emerged in the 19th century. </a:t>
            </a:r>
          </a:p>
          <a:p>
            <a:pPr marL="0" indent="0">
              <a:defRPr/>
            </a:pPr>
            <a:r>
              <a:rPr lang="en-US" altLang="en-AT" sz="2000" dirty="0">
                <a:ea typeface="ＭＳ Ｐゴシック" panose="020B0600070205080204" pitchFamily="34" charset="-128"/>
              </a:rPr>
              <a:t>History of  </a:t>
            </a:r>
            <a:r>
              <a:rPr lang="en-US" altLang="en-AT" sz="2000" dirty="0" err="1">
                <a:ea typeface="ＭＳ Ｐゴシック" panose="020B0600070205080204" pitchFamily="34" charset="-128"/>
              </a:rPr>
              <a:t>SocSci</a:t>
            </a:r>
            <a:r>
              <a:rPr lang="en-US" altLang="en-AT" sz="2000" dirty="0">
                <a:ea typeface="ＭＳ Ｐゴシック" panose="020B0600070205080204" pitchFamily="34" charset="-128"/>
              </a:rPr>
              <a:t> is much older “… already the ancient Greeks…”</a:t>
            </a:r>
          </a:p>
          <a:p>
            <a:pPr marL="0" indent="0">
              <a:defRPr/>
            </a:pPr>
            <a:r>
              <a:rPr lang="en-US" altLang="en-AT" sz="2000" dirty="0">
                <a:ea typeface="ＭＳ Ｐゴシック" panose="020B0600070205080204" pitchFamily="34" charset="-128"/>
              </a:rPr>
              <a:t>Aristotle: </a:t>
            </a:r>
            <a:r>
              <a:rPr lang="en-US" altLang="en-AT" sz="2200" dirty="0">
                <a:ea typeface="ＭＳ Ｐゴシック" panose="020B0600070205080204" pitchFamily="34" charset="-128"/>
                <a:cs typeface="Arial" panose="020B0604020202020204" pitchFamily="34" charset="0"/>
              </a:rPr>
              <a:t>“</a:t>
            </a:r>
            <a:r>
              <a:rPr lang="en-GB" altLang="en-AT" sz="2200" dirty="0">
                <a:solidFill>
                  <a:srgbClr val="181818"/>
                </a:solidFill>
                <a:ea typeface="ＭＳ Ｐゴシック" panose="020B0600070205080204" pitchFamily="34" charset="-128"/>
                <a:cs typeface="Arial" panose="020B0604020202020204" pitchFamily="34" charset="0"/>
              </a:rPr>
              <a:t>Man is by nature a social animal; an individual who is unsocial naturally and not accidentally is either beneath our notice or more than human. </a:t>
            </a:r>
            <a:r>
              <a:rPr lang="en-GB" altLang="en-AT" sz="2200" dirty="0">
                <a:solidFill>
                  <a:srgbClr val="181818"/>
                </a:solidFill>
                <a:highlight>
                  <a:srgbClr val="FFFF00"/>
                </a:highlight>
                <a:ea typeface="ＭＳ Ｐゴシック" panose="020B0600070205080204" pitchFamily="34" charset="-128"/>
                <a:cs typeface="Arial" panose="020B0604020202020204" pitchFamily="34" charset="0"/>
              </a:rPr>
              <a:t>Society is something that precedes the individual. </a:t>
            </a:r>
            <a:r>
              <a:rPr lang="en-GB" altLang="en-AT" sz="2200" dirty="0">
                <a:solidFill>
                  <a:srgbClr val="181818"/>
                </a:solidFill>
                <a:ea typeface="ＭＳ Ｐゴシック" panose="020B0600070205080204" pitchFamily="34" charset="-128"/>
                <a:cs typeface="Arial" panose="020B0604020202020204" pitchFamily="34" charset="0"/>
              </a:rPr>
              <a:t>Anyone who either cannot lead the common life or is so self-sufficient as not to need to, and therefore does not partake of society, is either a beast or a god. </a:t>
            </a:r>
            <a:r>
              <a:rPr lang="en-US" altLang="en-AT" sz="2200" dirty="0">
                <a:ea typeface="ＭＳ Ｐゴシック" panose="020B0600070205080204" pitchFamily="34" charset="-128"/>
                <a:cs typeface="Arial" panose="020B0604020202020204" pitchFamily="34" charset="0"/>
              </a:rPr>
              <a:t>”</a:t>
            </a:r>
          </a:p>
          <a:p>
            <a:pPr marL="0" indent="0">
              <a:defRPr/>
            </a:pPr>
            <a:endParaRPr lang="en-US" altLang="en-AT" sz="2000" dirty="0">
              <a:ea typeface="ＭＳ Ｐゴシック" panose="020B0600070205080204" pitchFamily="34" charset="-128"/>
            </a:endParaRPr>
          </a:p>
          <a:p>
            <a:pPr marL="0" indent="0">
              <a:defRPr/>
            </a:pPr>
            <a:r>
              <a:rPr lang="en-US" altLang="en-AT" sz="2000" dirty="0">
                <a:ea typeface="ＭＳ Ｐゴシック" panose="020B0600070205080204" pitchFamily="34" charset="-128"/>
              </a:rPr>
              <a:t>Socratic philosophers laid the fundaments of ethics and political science</a:t>
            </a:r>
            <a:endParaRPr lang="hu-HU" altLang="en-AT" sz="2000" dirty="0">
              <a:ea typeface="ＭＳ Ｐゴシック" panose="020B0600070205080204" pitchFamily="34" charset="-128"/>
            </a:endParaRPr>
          </a:p>
          <a:p>
            <a:pPr marL="0" indent="0">
              <a:defRPr/>
            </a:pPr>
            <a:endParaRPr lang="en-US" altLang="en-AT" dirty="0">
              <a:ea typeface="ＭＳ Ｐゴシック" panose="020B0600070205080204" pitchFamily="34" charset="-128"/>
            </a:endParaRPr>
          </a:p>
        </p:txBody>
      </p:sp>
      <p:pic>
        <p:nvPicPr>
          <p:cNvPr id="12291" name="Picture 2" descr="Image result for Socrates">
            <a:extLst>
              <a:ext uri="{FF2B5EF4-FFF2-40B4-BE49-F238E27FC236}">
                <a16:creationId xmlns:a16="http://schemas.microsoft.com/office/drawing/2014/main" id="{0EDA69FF-442D-2811-6FE2-EF4556478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9513" y="5084763"/>
            <a:ext cx="885825"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4" descr="Image result for Plato">
            <a:extLst>
              <a:ext uri="{FF2B5EF4-FFF2-40B4-BE49-F238E27FC236}">
                <a16:creationId xmlns:a16="http://schemas.microsoft.com/office/drawing/2014/main" id="{113BAF5E-DF71-A723-0B88-2235AEC58C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13" y="5084763"/>
            <a:ext cx="850900"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6" descr="Image result for Aristotle">
            <a:extLst>
              <a:ext uri="{FF2B5EF4-FFF2-40B4-BE49-F238E27FC236}">
                <a16:creationId xmlns:a16="http://schemas.microsoft.com/office/drawing/2014/main" id="{14B2A669-A058-6AA7-A556-B6F0BBE1D9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1888" y="5084763"/>
            <a:ext cx="963612"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TextBox 3">
            <a:extLst>
              <a:ext uri="{FF2B5EF4-FFF2-40B4-BE49-F238E27FC236}">
                <a16:creationId xmlns:a16="http://schemas.microsoft.com/office/drawing/2014/main" id="{D4BC5B0F-C10E-49C9-1DE2-8C5551C790EC}"/>
              </a:ext>
            </a:extLst>
          </p:cNvPr>
          <p:cNvSpPr txBox="1">
            <a:spLocks noChangeArrowheads="1"/>
          </p:cNvSpPr>
          <p:nvPr/>
        </p:nvSpPr>
        <p:spPr bwMode="auto">
          <a:xfrm>
            <a:off x="2560638" y="6494463"/>
            <a:ext cx="1095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AT" sz="1800"/>
              <a:t>Socrates</a:t>
            </a:r>
          </a:p>
        </p:txBody>
      </p:sp>
      <p:sp>
        <p:nvSpPr>
          <p:cNvPr id="12295" name="TextBox 4">
            <a:extLst>
              <a:ext uri="{FF2B5EF4-FFF2-40B4-BE49-F238E27FC236}">
                <a16:creationId xmlns:a16="http://schemas.microsoft.com/office/drawing/2014/main" id="{BCE832DE-4227-C44C-A68C-0BA306AF5F7A}"/>
              </a:ext>
            </a:extLst>
          </p:cNvPr>
          <p:cNvSpPr txBox="1">
            <a:spLocks noChangeArrowheads="1"/>
          </p:cNvSpPr>
          <p:nvPr/>
        </p:nvSpPr>
        <p:spPr bwMode="auto">
          <a:xfrm>
            <a:off x="3910013" y="6494463"/>
            <a:ext cx="7096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AT" sz="1800"/>
              <a:t>Plato</a:t>
            </a:r>
          </a:p>
        </p:txBody>
      </p:sp>
      <p:sp>
        <p:nvSpPr>
          <p:cNvPr id="12296" name="TextBox 5">
            <a:extLst>
              <a:ext uri="{FF2B5EF4-FFF2-40B4-BE49-F238E27FC236}">
                <a16:creationId xmlns:a16="http://schemas.microsoft.com/office/drawing/2014/main" id="{AC2E52FF-1C5D-4051-A9E8-D2E1154AE646}"/>
              </a:ext>
            </a:extLst>
          </p:cNvPr>
          <p:cNvSpPr txBox="1">
            <a:spLocks noChangeArrowheads="1"/>
          </p:cNvSpPr>
          <p:nvPr/>
        </p:nvSpPr>
        <p:spPr bwMode="auto">
          <a:xfrm>
            <a:off x="5056188" y="6494463"/>
            <a:ext cx="1017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en-US" altLang="en-AT" sz="1800"/>
              <a:t>Aristotle</a:t>
            </a:r>
          </a:p>
        </p:txBody>
      </p:sp>
      <p:sp>
        <p:nvSpPr>
          <p:cNvPr id="12297" name="TextBox 6">
            <a:extLst>
              <a:ext uri="{FF2B5EF4-FFF2-40B4-BE49-F238E27FC236}">
                <a16:creationId xmlns:a16="http://schemas.microsoft.com/office/drawing/2014/main" id="{2CA67492-A1C9-BCB8-790E-1A0FD0727001}"/>
              </a:ext>
            </a:extLst>
          </p:cNvPr>
          <p:cNvSpPr txBox="1">
            <a:spLocks noChangeArrowheads="1"/>
          </p:cNvSpPr>
          <p:nvPr/>
        </p:nvSpPr>
        <p:spPr bwMode="auto">
          <a:xfrm rot="-5400000">
            <a:off x="6307931" y="3948907"/>
            <a:ext cx="53006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hu-HU" altLang="en-AT" sz="1800"/>
              <a:t>Figures from Wikipedia if not mentioned otherwise</a:t>
            </a:r>
            <a:endParaRPr lang="en-US" altLang="en-AT"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7">
            <a:extLst>
              <a:ext uri="{FF2B5EF4-FFF2-40B4-BE49-F238E27FC236}">
                <a16:creationId xmlns:a16="http://schemas.microsoft.com/office/drawing/2014/main" id="{D10345E1-066A-0619-FF80-2225E921A2AE}"/>
              </a:ext>
            </a:extLst>
          </p:cNvPr>
          <p:cNvSpPr>
            <a:spLocks noGrp="1" noChangeArrowheads="1"/>
          </p:cNvSpPr>
          <p:nvPr>
            <p:ph type="title"/>
          </p:nvPr>
        </p:nvSpPr>
        <p:spPr>
          <a:xfrm>
            <a:off x="819150" y="500063"/>
            <a:ext cx="7772400" cy="681037"/>
          </a:xfrm>
        </p:spPr>
        <p:txBody>
          <a:bodyPr/>
          <a:lstStyle/>
          <a:p>
            <a:r>
              <a:rPr lang="en-US" altLang="en-AT">
                <a:ea typeface="ＭＳ Ｐゴシック" panose="020B0600070205080204" pitchFamily="34" charset="-128"/>
              </a:rPr>
              <a:t>Scientific Method</a:t>
            </a:r>
          </a:p>
        </p:txBody>
      </p:sp>
      <p:sp>
        <p:nvSpPr>
          <p:cNvPr id="3" name="Content Placeholder 2">
            <a:extLst>
              <a:ext uri="{FF2B5EF4-FFF2-40B4-BE49-F238E27FC236}">
                <a16:creationId xmlns:a16="http://schemas.microsoft.com/office/drawing/2014/main" id="{84ACAB66-D32E-FD17-9129-5C647514B39D}"/>
              </a:ext>
            </a:extLst>
          </p:cNvPr>
          <p:cNvSpPr>
            <a:spLocks noGrp="1"/>
          </p:cNvSpPr>
          <p:nvPr>
            <p:ph idx="4294967295"/>
          </p:nvPr>
        </p:nvSpPr>
        <p:spPr>
          <a:xfrm>
            <a:off x="525463" y="1208088"/>
            <a:ext cx="7886700" cy="5149850"/>
          </a:xfrm>
        </p:spPr>
        <p:txBody>
          <a:bodyPr>
            <a:normAutofit fontScale="92500" lnSpcReduction="20000"/>
          </a:bodyPr>
          <a:lstStyle/>
          <a:p>
            <a:pPr marL="0" indent="0">
              <a:defRPr/>
            </a:pPr>
            <a:r>
              <a:rPr lang="en-US" dirty="0"/>
              <a:t>Revolution in natural sciences</a:t>
            </a:r>
          </a:p>
          <a:p>
            <a:pPr marL="0" indent="0">
              <a:defRPr/>
            </a:pPr>
            <a:r>
              <a:rPr lang="en-US" dirty="0"/>
              <a:t>Descartes’ </a:t>
            </a:r>
            <a:r>
              <a:rPr lang="en-US" b="1" dirty="0">
                <a:solidFill>
                  <a:schemeClr val="accent2"/>
                </a:solidFill>
              </a:rPr>
              <a:t>rationalism</a:t>
            </a:r>
            <a:r>
              <a:rPr lang="en-US" dirty="0"/>
              <a:t> + F. Bacon, British </a:t>
            </a:r>
            <a:r>
              <a:rPr lang="en-US" b="1" dirty="0">
                <a:solidFill>
                  <a:schemeClr val="accent2"/>
                </a:solidFill>
              </a:rPr>
              <a:t>empiricists</a:t>
            </a:r>
            <a:r>
              <a:rPr lang="hu-HU" b="1" dirty="0"/>
              <a:t>, </a:t>
            </a:r>
            <a:r>
              <a:rPr lang="en-US" dirty="0"/>
              <a:t>Galileo</a:t>
            </a:r>
            <a:endParaRPr lang="en-US" b="1" dirty="0"/>
          </a:p>
          <a:p>
            <a:pPr marL="0" indent="0">
              <a:defRPr/>
            </a:pPr>
            <a:r>
              <a:rPr lang="en-US" dirty="0"/>
              <a:t>Emergence of the “</a:t>
            </a:r>
            <a:r>
              <a:rPr lang="en-US" b="1" dirty="0">
                <a:solidFill>
                  <a:schemeClr val="accent2"/>
                </a:solidFill>
              </a:rPr>
              <a:t>scientific method</a:t>
            </a:r>
            <a:r>
              <a:rPr lang="en-US" dirty="0"/>
              <a:t>” in the 17th century (Newton!)</a:t>
            </a:r>
            <a:endParaRPr lang="hu-HU" dirty="0"/>
          </a:p>
          <a:p>
            <a:pPr marL="0" indent="0">
              <a:defRPr/>
            </a:pPr>
            <a:endParaRPr lang="hu-HU" dirty="0"/>
          </a:p>
          <a:p>
            <a:pPr marL="0" indent="0">
              <a:defRPr/>
            </a:pPr>
            <a:endParaRPr lang="hu-HU" dirty="0"/>
          </a:p>
          <a:p>
            <a:pPr marL="0" indent="0">
              <a:defRPr/>
            </a:pPr>
            <a:endParaRPr lang="hu-HU" dirty="0"/>
          </a:p>
          <a:p>
            <a:pPr marL="0" indent="0">
              <a:defRPr/>
            </a:pPr>
            <a:endParaRPr lang="hu-HU" dirty="0"/>
          </a:p>
          <a:p>
            <a:pPr marL="0" indent="0">
              <a:defRPr/>
            </a:pPr>
            <a:endParaRPr lang="hu-HU" dirty="0"/>
          </a:p>
          <a:p>
            <a:pPr marL="0" indent="0">
              <a:defRPr/>
            </a:pPr>
            <a:endParaRPr lang="hu-HU" dirty="0"/>
          </a:p>
          <a:p>
            <a:pPr marL="0" indent="0">
              <a:defRPr/>
            </a:pPr>
            <a:endParaRPr lang="hu-HU" dirty="0"/>
          </a:p>
          <a:p>
            <a:pPr marL="0" indent="0">
              <a:defRPr/>
            </a:pPr>
            <a:r>
              <a:rPr lang="en-US" b="1" dirty="0"/>
              <a:t>Observation (measurement) </a:t>
            </a:r>
            <a:r>
              <a:rPr lang="en-US" b="1" dirty="0">
                <a:sym typeface="Wingdings" panose="05000000000000000000" pitchFamily="2" charset="2"/>
              </a:rPr>
              <a:t>hypothesis (induction) consequences (deduction)  experimental/observational test refinement of hypothesis etc. </a:t>
            </a:r>
          </a:p>
        </p:txBody>
      </p:sp>
      <p:pic>
        <p:nvPicPr>
          <p:cNvPr id="14339" name="Picture 2" descr="Image result for francis bacon philosopher">
            <a:extLst>
              <a:ext uri="{FF2B5EF4-FFF2-40B4-BE49-F238E27FC236}">
                <a16:creationId xmlns:a16="http://schemas.microsoft.com/office/drawing/2014/main" id="{052D97EB-5D5C-9B71-CAAE-C23A15194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8725" y="2625725"/>
            <a:ext cx="160655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4" descr="Image result for galileo">
            <a:extLst>
              <a:ext uri="{FF2B5EF4-FFF2-40B4-BE49-F238E27FC236}">
                <a16:creationId xmlns:a16="http://schemas.microsoft.com/office/drawing/2014/main" id="{4ABB9FF2-C304-3BB6-05BA-C9261FC186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925" y="2622550"/>
            <a:ext cx="1312863"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6" descr="Image result for newton">
            <a:extLst>
              <a:ext uri="{FF2B5EF4-FFF2-40B4-BE49-F238E27FC236}">
                <a16:creationId xmlns:a16="http://schemas.microsoft.com/office/drawing/2014/main" id="{939C231B-BFCE-62A2-0A0F-249CBC6A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5850" y="2622550"/>
            <a:ext cx="117475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Box 4">
            <a:extLst>
              <a:ext uri="{FF2B5EF4-FFF2-40B4-BE49-F238E27FC236}">
                <a16:creationId xmlns:a16="http://schemas.microsoft.com/office/drawing/2014/main" id="{28F275E5-6181-C2E3-6718-0BAC0A4AC02B}"/>
              </a:ext>
            </a:extLst>
          </p:cNvPr>
          <p:cNvSpPr txBox="1">
            <a:spLocks noChangeArrowheads="1"/>
          </p:cNvSpPr>
          <p:nvPr/>
        </p:nvSpPr>
        <p:spPr bwMode="auto">
          <a:xfrm>
            <a:off x="4214813" y="4224338"/>
            <a:ext cx="10810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hu-HU" altLang="en-AT" sz="1800"/>
              <a:t>F. Bacon</a:t>
            </a:r>
            <a:endParaRPr lang="en-US" altLang="en-AT" sz="1800"/>
          </a:p>
        </p:txBody>
      </p:sp>
      <p:sp>
        <p:nvSpPr>
          <p:cNvPr id="14343" name="TextBox 5">
            <a:extLst>
              <a:ext uri="{FF2B5EF4-FFF2-40B4-BE49-F238E27FC236}">
                <a16:creationId xmlns:a16="http://schemas.microsoft.com/office/drawing/2014/main" id="{8B58AA2F-A00E-1534-B1A0-295B7C9D324B}"/>
              </a:ext>
            </a:extLst>
          </p:cNvPr>
          <p:cNvSpPr txBox="1">
            <a:spLocks noChangeArrowheads="1"/>
          </p:cNvSpPr>
          <p:nvPr/>
        </p:nvSpPr>
        <p:spPr bwMode="auto">
          <a:xfrm>
            <a:off x="5853113" y="4224338"/>
            <a:ext cx="16081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hu-HU" altLang="en-AT" sz="1800"/>
              <a:t>Galileo Galieli</a:t>
            </a:r>
            <a:endParaRPr lang="en-US" altLang="en-AT" sz="1800"/>
          </a:p>
        </p:txBody>
      </p:sp>
      <p:sp>
        <p:nvSpPr>
          <p:cNvPr id="14344" name="TextBox 6">
            <a:extLst>
              <a:ext uri="{FF2B5EF4-FFF2-40B4-BE49-F238E27FC236}">
                <a16:creationId xmlns:a16="http://schemas.microsoft.com/office/drawing/2014/main" id="{9FE300FD-8258-AD8D-E580-902D5004B37C}"/>
              </a:ext>
            </a:extLst>
          </p:cNvPr>
          <p:cNvSpPr txBox="1">
            <a:spLocks noChangeArrowheads="1"/>
          </p:cNvSpPr>
          <p:nvPr/>
        </p:nvSpPr>
        <p:spPr bwMode="auto">
          <a:xfrm>
            <a:off x="7678738" y="4224338"/>
            <a:ext cx="9667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hu-HU" altLang="en-AT" sz="1800"/>
              <a:t>Newton</a:t>
            </a:r>
            <a:endParaRPr lang="en-US" altLang="en-AT" sz="1800"/>
          </a:p>
        </p:txBody>
      </p:sp>
      <p:pic>
        <p:nvPicPr>
          <p:cNvPr id="14345" name="Picture 2" descr="Image result for descartes">
            <a:extLst>
              <a:ext uri="{FF2B5EF4-FFF2-40B4-BE49-F238E27FC236}">
                <a16:creationId xmlns:a16="http://schemas.microsoft.com/office/drawing/2014/main" id="{AC2B8F43-B788-C747-A3F7-10F4BDB97F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3113" y="2617788"/>
            <a:ext cx="160655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6" name="TextBox 3">
            <a:extLst>
              <a:ext uri="{FF2B5EF4-FFF2-40B4-BE49-F238E27FC236}">
                <a16:creationId xmlns:a16="http://schemas.microsoft.com/office/drawing/2014/main" id="{EFCB4BE6-16A2-DE67-3BA3-C0E655019501}"/>
              </a:ext>
            </a:extLst>
          </p:cNvPr>
          <p:cNvSpPr txBox="1">
            <a:spLocks noChangeArrowheads="1"/>
          </p:cNvSpPr>
          <p:nvPr/>
        </p:nvSpPr>
        <p:spPr bwMode="auto">
          <a:xfrm>
            <a:off x="2433638" y="4225925"/>
            <a:ext cx="1223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r>
              <a:rPr lang="hu-HU" altLang="en-AT" sz="1800"/>
              <a:t>Descartes</a:t>
            </a:r>
            <a:endParaRPr lang="en-US" altLang="en-AT"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Content Placeholder 2">
            <a:extLst>
              <a:ext uri="{FF2B5EF4-FFF2-40B4-BE49-F238E27FC236}">
                <a16:creationId xmlns:a16="http://schemas.microsoft.com/office/drawing/2014/main" id="{A65FEF27-7F57-16DE-6C8B-B51766835377}"/>
              </a:ext>
            </a:extLst>
          </p:cNvPr>
          <p:cNvSpPr>
            <a:spLocks noGrp="1" noChangeArrowheads="1"/>
          </p:cNvSpPr>
          <p:nvPr>
            <p:ph idx="1"/>
          </p:nvPr>
        </p:nvSpPr>
        <p:spPr>
          <a:xfrm>
            <a:off x="493713" y="1208088"/>
            <a:ext cx="8097837" cy="5338762"/>
          </a:xfrm>
        </p:spPr>
        <p:txBody>
          <a:bodyPr/>
          <a:lstStyle/>
          <a:p>
            <a:pPr marL="0" indent="0">
              <a:lnSpc>
                <a:spcPct val="80000"/>
              </a:lnSpc>
            </a:pPr>
            <a:r>
              <a:rPr lang="en-US" altLang="en-AT" sz="2200" b="1" dirty="0">
                <a:ea typeface="ＭＳ Ｐゴシック" panose="020B0600070205080204" pitchFamily="34" charset="-128"/>
              </a:rPr>
              <a:t>Observation (measurement) </a:t>
            </a:r>
            <a:r>
              <a:rPr lang="en-US" altLang="en-AT" sz="2200" b="1" dirty="0">
                <a:ea typeface="ＭＳ Ｐゴシック" panose="020B0600070205080204" pitchFamily="34" charset="-128"/>
                <a:sym typeface="Wingdings" pitchFamily="2" charset="2"/>
              </a:rPr>
              <a:t>hypothesis (induction) consequences (deduction)  experimental/observational test refinement of hypothesis etc. </a:t>
            </a:r>
          </a:p>
          <a:p>
            <a:pPr marL="0" indent="0">
              <a:lnSpc>
                <a:spcPct val="80000"/>
              </a:lnSpc>
            </a:pPr>
            <a:endParaRPr lang="en-US" altLang="en-AT" sz="2200" b="1" dirty="0">
              <a:ea typeface="ＭＳ Ｐゴシック" panose="020B0600070205080204" pitchFamily="34" charset="-128"/>
              <a:sym typeface="Wingdings" pitchFamily="2" charset="2"/>
            </a:endParaRPr>
          </a:p>
          <a:p>
            <a:pPr marL="0" indent="0">
              <a:buFontTx/>
              <a:buAutoNum type="arabicPeriod"/>
            </a:pPr>
            <a:r>
              <a:rPr lang="en-GB" altLang="en-AT" sz="2200" dirty="0">
                <a:solidFill>
                  <a:srgbClr val="202122"/>
                </a:solidFill>
                <a:ea typeface="ＭＳ Ｐゴシック" panose="020B0600070205080204" pitchFamily="34" charset="-128"/>
              </a:rPr>
              <a:t> Define a question</a:t>
            </a:r>
          </a:p>
          <a:p>
            <a:pPr marL="0" indent="0">
              <a:buFontTx/>
              <a:buAutoNum type="arabicPeriod"/>
            </a:pPr>
            <a:r>
              <a:rPr lang="en-GB" altLang="en-AT" sz="2200" dirty="0">
                <a:solidFill>
                  <a:srgbClr val="202122"/>
                </a:solidFill>
                <a:ea typeface="ＭＳ Ｐゴシック" panose="020B0600070205080204" pitchFamily="34" charset="-128"/>
              </a:rPr>
              <a:t> Gather information and resources (observe)</a:t>
            </a:r>
          </a:p>
          <a:p>
            <a:pPr marL="0" indent="0">
              <a:buFontTx/>
              <a:buAutoNum type="arabicPeriod"/>
            </a:pPr>
            <a:r>
              <a:rPr lang="en-GB" altLang="en-AT" sz="2200" dirty="0">
                <a:solidFill>
                  <a:srgbClr val="202122"/>
                </a:solidFill>
                <a:ea typeface="ＭＳ Ｐゴシック" panose="020B0600070205080204" pitchFamily="34" charset="-128"/>
              </a:rPr>
              <a:t> Form an explanatory hypothesis</a:t>
            </a:r>
          </a:p>
          <a:p>
            <a:pPr marL="0" indent="0">
              <a:buFontTx/>
              <a:buAutoNum type="arabicPeriod"/>
            </a:pPr>
            <a:r>
              <a:rPr lang="en-GB" altLang="en-AT" sz="2200" dirty="0">
                <a:ea typeface="ＭＳ Ｐゴシック" panose="020B0600070205080204" pitchFamily="34" charset="-128"/>
              </a:rPr>
              <a:t>Test the hypothesis by performing an experiment and collecting data in a </a:t>
            </a:r>
            <a:r>
              <a:rPr lang="en-GB" altLang="en-AT" sz="2200" b="1" dirty="0">
                <a:ea typeface="ＭＳ Ｐゴシック" panose="020B0600070205080204" pitchFamily="34" charset="-128"/>
              </a:rPr>
              <a:t>reproducible</a:t>
            </a:r>
            <a:r>
              <a:rPr lang="en-GB" altLang="en-AT" sz="2200" dirty="0">
                <a:ea typeface="ＭＳ Ｐゴシック" panose="020B0600070205080204" pitchFamily="34" charset="-128"/>
              </a:rPr>
              <a:t> manner</a:t>
            </a:r>
          </a:p>
          <a:p>
            <a:pPr marL="0" indent="0">
              <a:buFontTx/>
              <a:buAutoNum type="arabicPeriod"/>
            </a:pPr>
            <a:r>
              <a:rPr lang="en-GB" altLang="en-AT" sz="2200" dirty="0">
                <a:ea typeface="ＭＳ Ｐゴシック" panose="020B0600070205080204" pitchFamily="34" charset="-128"/>
              </a:rPr>
              <a:t> </a:t>
            </a:r>
            <a:r>
              <a:rPr lang="en-GB" altLang="en-AT" sz="2200" dirty="0" err="1">
                <a:ea typeface="ＭＳ Ｐゴシック" panose="020B0600070205080204" pitchFamily="34" charset="-128"/>
              </a:rPr>
              <a:t>Analyze</a:t>
            </a:r>
            <a:r>
              <a:rPr lang="en-GB" altLang="en-AT" sz="2200" dirty="0">
                <a:ea typeface="ＭＳ Ｐゴシック" panose="020B0600070205080204" pitchFamily="34" charset="-128"/>
              </a:rPr>
              <a:t> the data</a:t>
            </a:r>
          </a:p>
          <a:p>
            <a:pPr marL="0" indent="0">
              <a:buFontTx/>
              <a:buAutoNum type="arabicPeriod"/>
            </a:pPr>
            <a:r>
              <a:rPr lang="en-GB" altLang="en-AT" sz="2200" dirty="0">
                <a:solidFill>
                  <a:srgbClr val="202122"/>
                </a:solidFill>
                <a:ea typeface="ＭＳ Ｐゴシック" panose="020B0600070205080204" pitchFamily="34" charset="-128"/>
              </a:rPr>
              <a:t> Interpret the data and draw conclusions that serve as a starting point for a new hypothesis</a:t>
            </a:r>
          </a:p>
          <a:p>
            <a:pPr marL="0" indent="0">
              <a:buFontTx/>
              <a:buAutoNum type="arabicPeriod"/>
            </a:pPr>
            <a:r>
              <a:rPr lang="en-GB" altLang="en-AT" sz="2200" dirty="0">
                <a:solidFill>
                  <a:srgbClr val="202122"/>
                </a:solidFill>
                <a:ea typeface="ＭＳ Ｐゴシック" panose="020B0600070205080204" pitchFamily="34" charset="-128"/>
              </a:rPr>
              <a:t> Publish results</a:t>
            </a:r>
          </a:p>
          <a:p>
            <a:pPr marL="0" indent="0">
              <a:buFontTx/>
              <a:buAutoNum type="arabicPeriod"/>
            </a:pPr>
            <a:r>
              <a:rPr lang="en-GB" altLang="en-AT" sz="2200" dirty="0">
                <a:solidFill>
                  <a:srgbClr val="202122"/>
                </a:solidFill>
                <a:ea typeface="ＭＳ Ｐゴシック" panose="020B0600070205080204" pitchFamily="34" charset="-128"/>
              </a:rPr>
              <a:t> </a:t>
            </a:r>
            <a:r>
              <a:rPr lang="en-GB" altLang="en-AT" sz="2200" b="1" dirty="0">
                <a:solidFill>
                  <a:srgbClr val="202122"/>
                </a:solidFill>
                <a:ea typeface="ＭＳ Ｐゴシック" panose="020B0600070205080204" pitchFamily="34" charset="-128"/>
              </a:rPr>
              <a:t>Retest</a:t>
            </a:r>
            <a:r>
              <a:rPr lang="en-GB" altLang="en-AT" sz="2200" dirty="0">
                <a:solidFill>
                  <a:srgbClr val="202122"/>
                </a:solidFill>
                <a:ea typeface="ＭＳ Ｐゴシック" panose="020B0600070205080204" pitchFamily="34" charset="-128"/>
              </a:rPr>
              <a:t> (frequently done by other scientists)</a:t>
            </a:r>
          </a:p>
          <a:p>
            <a:pPr marL="0" indent="0">
              <a:lnSpc>
                <a:spcPct val="80000"/>
              </a:lnSpc>
            </a:pPr>
            <a:endParaRPr lang="en-US" altLang="en-AT" sz="2200" b="1" dirty="0">
              <a:ea typeface="ＭＳ Ｐゴシック" panose="020B0600070205080204" pitchFamily="34" charset="-128"/>
              <a:sym typeface="Wingdings" pitchFamily="2" charset="2"/>
            </a:endParaRPr>
          </a:p>
        </p:txBody>
      </p:sp>
      <p:sp>
        <p:nvSpPr>
          <p:cNvPr id="16386" name="Title 7">
            <a:extLst>
              <a:ext uri="{FF2B5EF4-FFF2-40B4-BE49-F238E27FC236}">
                <a16:creationId xmlns:a16="http://schemas.microsoft.com/office/drawing/2014/main" id="{C9F2BF41-5B33-C664-DEEC-ABBFD3999676}"/>
              </a:ext>
            </a:extLst>
          </p:cNvPr>
          <p:cNvSpPr>
            <a:spLocks noGrp="1" noChangeArrowheads="1"/>
          </p:cNvSpPr>
          <p:nvPr>
            <p:ph type="title"/>
          </p:nvPr>
        </p:nvSpPr>
        <p:spPr>
          <a:xfrm>
            <a:off x="819150" y="500063"/>
            <a:ext cx="7772400" cy="681037"/>
          </a:xfrm>
        </p:spPr>
        <p:txBody>
          <a:bodyPr/>
          <a:lstStyle/>
          <a:p>
            <a:r>
              <a:rPr lang="en-US" altLang="en-AT">
                <a:ea typeface="ＭＳ Ｐゴシック" panose="020B0600070205080204" pitchFamily="34" charset="-128"/>
              </a:rPr>
              <a:t>Scientific Method: pragmatic steps</a:t>
            </a:r>
          </a:p>
        </p:txBody>
      </p:sp>
    </p:spTree>
  </p:cSld>
  <p:clrMapOvr>
    <a:masterClrMapping/>
  </p:clrMapOvr>
</p:sld>
</file>

<file path=ppt/theme/theme1.xml><?xml version="1.0" encoding="utf-8"?>
<a:theme xmlns:a="http://schemas.openxmlformats.org/drawingml/2006/main" name="Standarddesign">
  <a:themeElements>
    <a:clrScheme name="Standard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696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tandarddesign 13">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4068</TotalTime>
  <Words>3800</Words>
  <Application>Microsoft Macintosh PowerPoint</Application>
  <PresentationFormat>On-screen Show (4:3)</PresentationFormat>
  <Paragraphs>425</Paragraphs>
  <Slides>48</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ＭＳ Ｐゴシック</vt:lpstr>
      <vt:lpstr>Arial</vt:lpstr>
      <vt:lpstr>Google Sans</vt:lpstr>
      <vt:lpstr>Helvetica Neue</vt:lpstr>
      <vt:lpstr>wf_segoe-ui_normal</vt:lpstr>
      <vt:lpstr>Wingdings</vt:lpstr>
      <vt:lpstr>Standarddesign</vt:lpstr>
      <vt:lpstr>Computational Social Systems week 1</vt:lpstr>
      <vt:lpstr>Computational Social Science</vt:lpstr>
      <vt:lpstr>Claudia Goldin – receives the prize for her work on uncovered key drivers of gender differences in the labour market.</vt:lpstr>
      <vt:lpstr>What is CSS</vt:lpstr>
      <vt:lpstr>What is CSS</vt:lpstr>
      <vt:lpstr>Historical perspective of (computational) social science  </vt:lpstr>
      <vt:lpstr>Man as a social animal</vt:lpstr>
      <vt:lpstr>Scientific Method</vt:lpstr>
      <vt:lpstr>Scientific Method: pragmatic steps</vt:lpstr>
      <vt:lpstr>PowerPoint Presentation</vt:lpstr>
      <vt:lpstr>PowerPoint Presentation</vt:lpstr>
      <vt:lpstr>Modern Sociology</vt:lpstr>
      <vt:lpstr>PowerPoint Presentation</vt:lpstr>
      <vt:lpstr>Social Physics</vt:lpstr>
      <vt:lpstr>PowerPoint Presentation</vt:lpstr>
      <vt:lpstr>Statistical Methods: hypothesis testing</vt:lpstr>
      <vt:lpstr>Data revolution  </vt:lpstr>
      <vt:lpstr>Methods of data collection in SocSci </vt:lpstr>
      <vt:lpstr>Methods of data collection in SocSci </vt:lpstr>
      <vt:lpstr>Data Revolution </vt:lpstr>
      <vt:lpstr>Found data in the social sciences</vt:lpstr>
      <vt:lpstr>Data Revolution </vt:lpstr>
      <vt:lpstr>Data Revolution </vt:lpstr>
      <vt:lpstr>Computerization and digital revolution </vt:lpstr>
      <vt:lpstr>Computerization and digital revolution </vt:lpstr>
      <vt:lpstr>Found data on the web Digital footprints</vt:lpstr>
      <vt:lpstr>PowerPoint Presentation</vt:lpstr>
      <vt:lpstr>New opportunities – new challenges</vt:lpstr>
      <vt:lpstr>PowerPoint Presentation</vt:lpstr>
      <vt:lpstr>Complexity</vt:lpstr>
      <vt:lpstr>Complexity</vt:lpstr>
      <vt:lpstr>Human society as a complex system</vt:lpstr>
      <vt:lpstr>Human society as a complex system</vt:lpstr>
      <vt:lpstr>PowerPoint Presentation</vt:lpstr>
      <vt:lpstr>Topics we cover in this course</vt:lpstr>
      <vt:lpstr>Course topics overview </vt:lpstr>
      <vt:lpstr>Tutorial exercises </vt:lpstr>
      <vt:lpstr>Course logistics</vt:lpstr>
      <vt:lpstr>Course team</vt:lpstr>
      <vt:lpstr>Fariba Karimi</vt:lpstr>
      <vt:lpstr>Pavle Savković</vt:lpstr>
      <vt:lpstr>Ana Jaramillo (scientific support)</vt:lpstr>
      <vt:lpstr>Course Organization and Logistics</vt:lpstr>
      <vt:lpstr>Policies</vt:lpstr>
      <vt:lpstr>Questions?</vt:lpstr>
      <vt:lpstr>Home assignment </vt:lpstr>
      <vt:lpstr>Further read</vt:lpstr>
      <vt:lpstr>Slides based on the following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Fariba Karim</cp:lastModifiedBy>
  <cp:revision>936</cp:revision>
  <cp:lastPrinted>2014-04-25T10:30:42Z</cp:lastPrinted>
  <dcterms:created xsi:type="dcterms:W3CDTF">1601-01-01T00:00:00Z</dcterms:created>
  <dcterms:modified xsi:type="dcterms:W3CDTF">2024-10-11T09:44:32Z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